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  <p:sldMasterId id="2147483673" r:id="rId5"/>
  </p:sldMasterIdLst>
  <p:notesMasterIdLst>
    <p:notesMasterId r:id="rId36"/>
  </p:notesMasterIdLst>
  <p:handoutMasterIdLst>
    <p:handoutMasterId r:id="rId37"/>
  </p:handoutMasterIdLst>
  <p:sldIdLst>
    <p:sldId id="256" r:id="rId6"/>
    <p:sldId id="259" r:id="rId7"/>
    <p:sldId id="344" r:id="rId8"/>
    <p:sldId id="345" r:id="rId9"/>
    <p:sldId id="346" r:id="rId10"/>
    <p:sldId id="343" r:id="rId11"/>
    <p:sldId id="284" r:id="rId12"/>
    <p:sldId id="278" r:id="rId13"/>
    <p:sldId id="294" r:id="rId14"/>
    <p:sldId id="265" r:id="rId15"/>
    <p:sldId id="288" r:id="rId16"/>
    <p:sldId id="295" r:id="rId17"/>
    <p:sldId id="293" r:id="rId18"/>
    <p:sldId id="329" r:id="rId19"/>
    <p:sldId id="339" r:id="rId20"/>
    <p:sldId id="323" r:id="rId21"/>
    <p:sldId id="324" r:id="rId22"/>
    <p:sldId id="325" r:id="rId23"/>
    <p:sldId id="340" r:id="rId24"/>
    <p:sldId id="331" r:id="rId25"/>
    <p:sldId id="298" r:id="rId26"/>
    <p:sldId id="341" r:id="rId27"/>
    <p:sldId id="305" r:id="rId28"/>
    <p:sldId id="332" r:id="rId29"/>
    <p:sldId id="335" r:id="rId30"/>
    <p:sldId id="342" r:id="rId31"/>
    <p:sldId id="336" r:id="rId32"/>
    <p:sldId id="320" r:id="rId33"/>
    <p:sldId id="302" r:id="rId34"/>
    <p:sldId id="258" r:id="rId3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55A3"/>
    <a:srgbClr val="00579C"/>
    <a:srgbClr val="0058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64" autoAdjust="0"/>
    <p:restoredTop sz="95033" autoAdjust="0"/>
  </p:normalViewPr>
  <p:slideViewPr>
    <p:cSldViewPr snapToGrid="0" snapToObjects="1">
      <p:cViewPr varScale="1">
        <p:scale>
          <a:sx n="78" d="100"/>
          <a:sy n="78" d="100"/>
        </p:scale>
        <p:origin x="1085" y="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05" d="100"/>
          <a:sy n="105" d="100"/>
        </p:scale>
        <p:origin x="4392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8CE3CE-7885-5440-B7D2-D1C38EEABC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F54EA1-D6B4-7C47-AF7F-6ED3655198D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62D56F-4014-E440-B414-1949875DC54A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EAEB30-D659-F04F-8BCA-7E5755820E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860766-B385-064C-89E0-D696CB68EF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C23E2-02F7-644F-99F5-08AC3BA5E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674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C332E-8893-FE4E-9A25-93BB30EFA0DA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17A1DD-B70C-B048-99CA-ED8542287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507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Flow of the Conversation:</a:t>
            </a:r>
          </a:p>
          <a:p>
            <a:pPr marL="228600" indent="-228600">
              <a:buAutoNum type="arabicParenR"/>
            </a:pPr>
            <a:r>
              <a:rPr lang="en-US" dirty="0"/>
              <a:t>Why Interactive Simulators</a:t>
            </a:r>
          </a:p>
          <a:p>
            <a:pPr marL="228600" indent="-228600">
              <a:buAutoNum type="arabicParenR"/>
            </a:pPr>
            <a:r>
              <a:rPr lang="en-US" dirty="0"/>
              <a:t>What is FeliXSim? Model + Interface</a:t>
            </a:r>
          </a:p>
          <a:p>
            <a:pPr marL="228600" indent="-228600">
              <a:buAutoNum type="arabicParenR"/>
            </a:pPr>
            <a:r>
              <a:rPr lang="en-US" dirty="0"/>
              <a:t>Presentation of Tool</a:t>
            </a:r>
          </a:p>
          <a:p>
            <a:pPr marL="228600" indent="-228600">
              <a:buAutoNum type="arabicParenR"/>
            </a:pPr>
            <a:r>
              <a:rPr lang="en-US" dirty="0"/>
              <a:t>Discussions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7A1DD-B70C-B048-99CA-ED854228726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773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A1C88-5BF2-DF4B-39B1-C4190B561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D5C075-7383-F615-FC04-03A856802B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7E0806-4455-56B7-E789-33DA06007C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Important because of changing climate discourse.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FCABDE-85EA-B7D3-4046-137FD1AEEE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7A1DD-B70C-B048-99CA-ED854228726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783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EE10D-303C-B639-66F9-0AF2C8C51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836CDA-41D1-3690-171E-DA5698A5D7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B1B957-ED0E-F311-64F3-BC673F0DA7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Flow of the Conversation:</a:t>
            </a:r>
          </a:p>
          <a:p>
            <a:pPr marL="228600" indent="-228600">
              <a:buAutoNum type="arabicParenR"/>
            </a:pPr>
            <a:r>
              <a:rPr lang="en-US" dirty="0"/>
              <a:t>Why Interactive Simulators</a:t>
            </a:r>
          </a:p>
          <a:p>
            <a:pPr marL="228600" indent="-228600">
              <a:buAutoNum type="arabicParenR"/>
            </a:pPr>
            <a:r>
              <a:rPr lang="en-US" dirty="0"/>
              <a:t>What is FeliXSim? Model + Interface</a:t>
            </a:r>
          </a:p>
          <a:p>
            <a:pPr marL="228600" indent="-228600">
              <a:buAutoNum type="arabicParenR"/>
            </a:pPr>
            <a:r>
              <a:rPr lang="en-US" dirty="0"/>
              <a:t>Presentation of Tool</a:t>
            </a:r>
          </a:p>
          <a:p>
            <a:pPr marL="228600" indent="-228600">
              <a:buAutoNum type="arabicParenR"/>
            </a:pPr>
            <a:r>
              <a:rPr lang="en-US" dirty="0"/>
              <a:t>Discussions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7ECF5-F44C-FDA7-C864-57F1627395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7A1DD-B70C-B048-99CA-ED854228726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347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A99C0-A69A-5475-0CB1-4546DD1CF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E19742-DA9C-32EC-C1E3-8BC411DA6D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65E971-B493-BDAD-C58D-ABEC0B7FAA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74B53-5F78-81D5-24FA-14BF771501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7A1DD-B70C-B048-99CA-ED854228726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675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7B6D0-2961-2606-60BC-B44128845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3BB8B9-2855-B4C0-4D06-322FA6A499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089431-2531-7D9C-AE0F-B4F747545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Important because of changing climate discourse.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3B4E5C-16AC-5856-54EF-0D577C0DC4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7A1DD-B70C-B048-99CA-ED854228726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138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Presentation – Framing of Scenarios, Trade-offs, Deeper Exploration.</a:t>
            </a:r>
          </a:p>
          <a:p>
            <a:pPr marL="228600" indent="-228600">
              <a:buAutoNum type="arabicParenR"/>
            </a:pPr>
            <a:r>
              <a:rPr lang="en-US" dirty="0"/>
              <a:t>Key Features – Individual, self-guided; Collective,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7A1DD-B70C-B048-99CA-ED854228726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88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7CF60-954A-1772-0FA1-B1D9F1A30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124777-EF71-8553-8530-7C03576757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84928E-CEF4-9159-E0DF-6EE67702EC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Important because of changing climate discourse.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23203A-8177-DDE1-88DF-6EA1CA5ECA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7A1DD-B70C-B048-99CA-ED854228726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239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7A1DD-B70C-B048-99CA-ED854228726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895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7A1DD-B70C-B048-99CA-ED854228726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0880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7A1DD-B70C-B048-99CA-ED854228726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9648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7A1DD-B70C-B048-99CA-ED854228726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6564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Visualization of Existing Fragmentation.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7A1DD-B70C-B048-99CA-ED854228726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078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know that we have an incomplete picture because of these structural differences.</a:t>
            </a:r>
          </a:p>
          <a:p>
            <a:pPr marL="0" indent="0">
              <a:buNone/>
            </a:pPr>
            <a:r>
              <a:rPr lang="en-US" dirty="0"/>
              <a:t>So what our work tries to do is test it out and see what can we understand system </a:t>
            </a:r>
            <a:r>
              <a:rPr lang="en-US" dirty="0" err="1"/>
              <a:t>behvioru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7A1DD-B70C-B048-99CA-ED854228726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256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CEAE1-EDF7-C32A-2945-F6A371D5C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7A6EF0-7465-1237-F534-6DEF61126C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04AF70-A339-08AE-A9B0-D79E066CF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en-US" b="1" dirty="0"/>
              <a:t>Biodiversity Feedback </a:t>
            </a:r>
          </a:p>
          <a:p>
            <a:pPr marL="228600" lvl="0" indent="-22860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en-US" b="1" dirty="0"/>
              <a:t>Climate Feedback </a:t>
            </a:r>
            <a:endParaRPr lang="en-US" b="1" dirty="0">
              <a:sym typeface="Wingdings" panose="05000000000000000000" pitchFamily="2" charset="2"/>
            </a:endParaRPr>
          </a:p>
          <a:p>
            <a:r>
              <a:rPr lang="en-US" b="1" dirty="0">
                <a:sym typeface="Wingdings" panose="05000000000000000000" pitchFamily="2" charset="2"/>
              </a:rPr>
              <a:t>3) </a:t>
            </a:r>
            <a:r>
              <a:rPr lang="en-US" b="1" dirty="0"/>
              <a:t>Water Stress Feedback</a:t>
            </a:r>
            <a:br>
              <a:rPr lang="en-US" dirty="0"/>
            </a:br>
            <a:r>
              <a:rPr lang="en-US" b="1" dirty="0"/>
              <a:t>4) </a:t>
            </a:r>
            <a:r>
              <a:rPr lang="en-US" b="1" dirty="0" err="1"/>
              <a:t>Fertiliser</a:t>
            </a:r>
            <a:r>
              <a:rPr lang="en-US" b="1" dirty="0"/>
              <a:t> Intensification 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b="1" dirty="0">
                <a:sym typeface="Wingdings" panose="05000000000000000000" pitchFamily="2" charset="2"/>
              </a:rPr>
              <a:t>5</a:t>
            </a:r>
            <a:r>
              <a:rPr lang="en-US" b="1" dirty="0"/>
              <a:t>) Population Feedback </a:t>
            </a:r>
            <a:endParaRPr lang="en-US" b="1" dirty="0">
              <a:sym typeface="Wingdings" panose="05000000000000000000" pitchFamily="2" charset="2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br>
              <a:rPr lang="en-US" dirty="0">
                <a:sym typeface="Wingdings" panose="05000000000000000000" pitchFamily="2" charset="2"/>
              </a:rPr>
            </a:br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45BE08-F251-BC9E-0135-377FDA2969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7A1DD-B70C-B048-99CA-ED854228726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7500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feedback uncertainty affects some outcomes more than others. (</a:t>
            </a:r>
            <a:r>
              <a:rPr lang="en-US" dirty="0" err="1"/>
              <a:t>cus</a:t>
            </a:r>
            <a:r>
              <a:rPr lang="en-US" dirty="0"/>
              <a:t> of inclusion/exclusion of feedbacks)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7A1DD-B70C-B048-99CA-ED854228726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0408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0CEEC-E7D7-EF04-DD10-D66DF565F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4ECFE5-A8C3-B3A1-36B8-FAC38669E0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A93057-1E86-C562-B67E-AAD2345DE1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Overall structure.</a:t>
            </a:r>
          </a:p>
          <a:p>
            <a:pPr marL="171450" indent="-171450">
              <a:buFontTx/>
              <a:buChar char="-"/>
            </a:pPr>
            <a:r>
              <a:rPr lang="en-US" dirty="0"/>
              <a:t>Depending on time horizon, important of feedback changes over time.</a:t>
            </a:r>
          </a:p>
          <a:p>
            <a:pPr marL="171450" indent="-171450">
              <a:buFontTx/>
              <a:buChar char="-"/>
            </a:pPr>
            <a:r>
              <a:rPr lang="en-US" dirty="0"/>
              <a:t>Depending on the outcome of focus, different fee 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In the food system, those who have relatively lesser feedback strength impacts e.g. climate, population</a:t>
            </a:r>
          </a:p>
          <a:p>
            <a:pPr marL="0" indent="0">
              <a:buFontTx/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Interestingly:</a:t>
            </a:r>
          </a:p>
          <a:p>
            <a:pPr marL="171450" indent="-171450">
              <a:buFontTx/>
              <a:buChar char="-"/>
            </a:pPr>
            <a:r>
              <a:rPr lang="en-US" dirty="0"/>
              <a:t>Fast intensification feedbacks e.g. fertilizer, water remain dominant in near term</a:t>
            </a:r>
          </a:p>
          <a:p>
            <a:pPr marL="171450" indent="-171450">
              <a:buFontTx/>
              <a:buChar char="-"/>
            </a:pPr>
            <a:r>
              <a:rPr lang="en-US" dirty="0"/>
              <a:t>Slow climate-resource couplings in the long term. </a:t>
            </a:r>
            <a:r>
              <a:rPr lang="en-US" dirty="0" err="1"/>
              <a:t>Poulation</a:t>
            </a:r>
            <a:r>
              <a:rPr lang="en-US" dirty="0"/>
              <a:t> and 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Implications to Models:</a:t>
            </a:r>
          </a:p>
          <a:p>
            <a:pPr marL="171450" indent="-171450">
              <a:buFontTx/>
              <a:buChar char="-"/>
            </a:pPr>
            <a:r>
              <a:rPr lang="en-US" dirty="0"/>
              <a:t>Many models can get away with partial coupling, in the short term but not long term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endParaRPr lang="en-US" dirty="0"/>
          </a:p>
          <a:p>
            <a:endParaRPr lang="en-US" dirty="0"/>
          </a:p>
          <a:p>
            <a:r>
              <a:rPr lang="en-US" dirty="0"/>
              <a:t>Direct feedbacks are clearly strong (declines slightly in future)</a:t>
            </a:r>
          </a:p>
          <a:p>
            <a:r>
              <a:rPr lang="en-US" dirty="0" err="1"/>
              <a:t>Fertilisation</a:t>
            </a:r>
            <a:r>
              <a:rPr lang="en-US" dirty="0"/>
              <a:t> </a:t>
            </a:r>
            <a:r>
              <a:rPr lang="en-US" dirty="0" err="1"/>
              <a:t>intensentification</a:t>
            </a:r>
            <a:r>
              <a:rPr lang="en-US" dirty="0"/>
              <a:t> is key – </a:t>
            </a:r>
            <a:r>
              <a:rPr lang="en-US" dirty="0" err="1"/>
              <a:t>mainitains</a:t>
            </a:r>
            <a:r>
              <a:rPr lang="en-US" dirty="0"/>
              <a:t> the balance of </a:t>
            </a:r>
            <a:r>
              <a:rPr lang="en-US" dirty="0" err="1"/>
              <a:t>landuse</a:t>
            </a:r>
            <a:r>
              <a:rPr lang="en-US" dirty="0"/>
              <a:t>, calories.</a:t>
            </a:r>
          </a:p>
          <a:p>
            <a:r>
              <a:rPr lang="en-US" dirty="0"/>
              <a:t>Water extraction increasing importance: early stage</a:t>
            </a:r>
          </a:p>
          <a:p>
            <a:endParaRPr lang="en-US" dirty="0"/>
          </a:p>
          <a:p>
            <a:r>
              <a:rPr lang="en-US" dirty="0"/>
              <a:t>Role of Climate feedback:</a:t>
            </a:r>
          </a:p>
          <a:p>
            <a:r>
              <a:rPr lang="en-US" dirty="0"/>
              <a:t>Delayed feedback. Also less than expected because emissions from AFOLU </a:t>
            </a:r>
            <a:r>
              <a:rPr lang="en-US" dirty="0" err="1"/>
              <a:t>isnt</a:t>
            </a:r>
            <a:r>
              <a:rPr lang="en-US" dirty="0"/>
              <a:t> realistically as big as other energy/industrial sources.</a:t>
            </a:r>
            <a:br>
              <a:rPr lang="en-US" dirty="0"/>
            </a:br>
            <a:endParaRPr lang="en-US" dirty="0"/>
          </a:p>
          <a:p>
            <a:r>
              <a:rPr lang="en-US" dirty="0"/>
              <a:t>Role of Biodiversity-Ecosystem  Feedback:</a:t>
            </a:r>
          </a:p>
          <a:p>
            <a:r>
              <a:rPr lang="en-US" dirty="0"/>
              <a:t>It’s not THE dominant feedback but steadily contributes to most objectives. </a:t>
            </a:r>
          </a:p>
          <a:p>
            <a:r>
              <a:rPr lang="en-US" dirty="0" err="1"/>
              <a:t>Emphasise</a:t>
            </a:r>
            <a:r>
              <a:rPr lang="en-US" dirty="0"/>
              <a:t> its role as system resilience rather than immediate productivity</a:t>
            </a:r>
          </a:p>
          <a:p>
            <a:endParaRPr lang="en-US" dirty="0"/>
          </a:p>
          <a:p>
            <a:r>
              <a:rPr lang="en-US" dirty="0"/>
              <a:t>“Less” important Feedbacks </a:t>
            </a:r>
          </a:p>
          <a:p>
            <a:pPr marL="171450" indent="-171450">
              <a:buFontTx/>
              <a:buChar char="-"/>
            </a:pPr>
            <a:r>
              <a:rPr lang="en-US" dirty="0"/>
              <a:t>Population and Climate* Not because its not a driver, but the food system </a:t>
            </a:r>
            <a:r>
              <a:rPr lang="en-US" dirty="0" err="1"/>
              <a:t>isnt</a:t>
            </a:r>
            <a:r>
              <a:rPr lang="en-US" dirty="0"/>
              <a:t> much of a driver </a:t>
            </a:r>
            <a:r>
              <a:rPr lang="en-US" dirty="0" err="1"/>
              <a:t>e.g</a:t>
            </a:r>
            <a:endParaRPr lang="en-US" dirty="0"/>
          </a:p>
          <a:p>
            <a:endParaRPr lang="en-US" dirty="0"/>
          </a:p>
          <a:p>
            <a:r>
              <a:rPr lang="en-US" dirty="0"/>
              <a:t>Interaction effects in general: </a:t>
            </a:r>
          </a:p>
          <a:p>
            <a:r>
              <a:rPr lang="en-US" dirty="0"/>
              <a:t>- Important in the Medium term (see s1-st divergence in 2050) especially on caloric and freshwater – related to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58A14F-CF26-775C-8169-E38F7C762F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7A1DD-B70C-B048-99CA-ED854228726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025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DCDBA-9923-755F-6552-87756707D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50CBA7-06CA-305B-51BB-A554D38CB5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55E318-C107-7E90-8EFA-C6F33930CD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Overall structure.</a:t>
            </a:r>
          </a:p>
          <a:p>
            <a:pPr marL="171450" indent="-171450">
              <a:buFontTx/>
              <a:buChar char="-"/>
            </a:pPr>
            <a:r>
              <a:rPr lang="en-US" dirty="0"/>
              <a:t>Depending on time horizon, important of feedback changes over time.</a:t>
            </a:r>
          </a:p>
          <a:p>
            <a:pPr marL="171450" indent="-171450">
              <a:buFontTx/>
              <a:buChar char="-"/>
            </a:pPr>
            <a:r>
              <a:rPr lang="en-US" dirty="0"/>
              <a:t>Depending on the outcome of focus, different fee 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In the food system, those who have relatively lesser feedback strength impacts e.g. climate, population</a:t>
            </a:r>
          </a:p>
          <a:p>
            <a:pPr marL="0" indent="0">
              <a:buFontTx/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Interestingly:</a:t>
            </a:r>
          </a:p>
          <a:p>
            <a:pPr marL="171450" indent="-171450">
              <a:buFontTx/>
              <a:buChar char="-"/>
            </a:pPr>
            <a:r>
              <a:rPr lang="en-US" dirty="0"/>
              <a:t>Fast intensification feedbacks e.g. fertilizer, water remain dominant in near term</a:t>
            </a:r>
          </a:p>
          <a:p>
            <a:pPr marL="171450" indent="-171450">
              <a:buFontTx/>
              <a:buChar char="-"/>
            </a:pPr>
            <a:r>
              <a:rPr lang="en-US" dirty="0"/>
              <a:t>Slow climate-resource couplings in the long term. </a:t>
            </a:r>
            <a:r>
              <a:rPr lang="en-US" dirty="0" err="1"/>
              <a:t>Poulation</a:t>
            </a:r>
            <a:r>
              <a:rPr lang="en-US" dirty="0"/>
              <a:t> and 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Implications to Models:</a:t>
            </a:r>
          </a:p>
          <a:p>
            <a:pPr marL="171450" indent="-171450">
              <a:buFontTx/>
              <a:buChar char="-"/>
            </a:pPr>
            <a:r>
              <a:rPr lang="en-US" dirty="0"/>
              <a:t>Many models can get away with partial coupling, in the short term but not long term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endParaRPr lang="en-US" dirty="0"/>
          </a:p>
          <a:p>
            <a:endParaRPr lang="en-US" dirty="0"/>
          </a:p>
          <a:p>
            <a:r>
              <a:rPr lang="en-US" dirty="0"/>
              <a:t>Direct feedbacks are clearly strong (declines slightly in future)</a:t>
            </a:r>
          </a:p>
          <a:p>
            <a:r>
              <a:rPr lang="en-US" dirty="0" err="1"/>
              <a:t>Fertilisation</a:t>
            </a:r>
            <a:r>
              <a:rPr lang="en-US" dirty="0"/>
              <a:t> </a:t>
            </a:r>
            <a:r>
              <a:rPr lang="en-US" dirty="0" err="1"/>
              <a:t>intensentification</a:t>
            </a:r>
            <a:r>
              <a:rPr lang="en-US" dirty="0"/>
              <a:t> is key – </a:t>
            </a:r>
            <a:r>
              <a:rPr lang="en-US" dirty="0" err="1"/>
              <a:t>mainitains</a:t>
            </a:r>
            <a:r>
              <a:rPr lang="en-US" dirty="0"/>
              <a:t> the balance of </a:t>
            </a:r>
            <a:r>
              <a:rPr lang="en-US" dirty="0" err="1"/>
              <a:t>landuse</a:t>
            </a:r>
            <a:r>
              <a:rPr lang="en-US" dirty="0"/>
              <a:t>, calories.</a:t>
            </a:r>
          </a:p>
          <a:p>
            <a:r>
              <a:rPr lang="en-US" dirty="0"/>
              <a:t>Water extraction increasing importance: early stage</a:t>
            </a:r>
          </a:p>
          <a:p>
            <a:endParaRPr lang="en-US" dirty="0"/>
          </a:p>
          <a:p>
            <a:r>
              <a:rPr lang="en-US" dirty="0"/>
              <a:t>Role of Climate feedback:</a:t>
            </a:r>
          </a:p>
          <a:p>
            <a:r>
              <a:rPr lang="en-US" dirty="0"/>
              <a:t>Delayed feedback. Also less than expected because emissions from AFOLU </a:t>
            </a:r>
            <a:r>
              <a:rPr lang="en-US" dirty="0" err="1"/>
              <a:t>isnt</a:t>
            </a:r>
            <a:r>
              <a:rPr lang="en-US" dirty="0"/>
              <a:t> realistically as big as other energy/industrial sources.</a:t>
            </a:r>
            <a:br>
              <a:rPr lang="en-US" dirty="0"/>
            </a:br>
            <a:endParaRPr lang="en-US" dirty="0"/>
          </a:p>
          <a:p>
            <a:r>
              <a:rPr lang="en-US" dirty="0"/>
              <a:t>Role of Biodiversity-Ecosystem  Feedback:</a:t>
            </a:r>
          </a:p>
          <a:p>
            <a:r>
              <a:rPr lang="en-US" dirty="0"/>
              <a:t>It’s not THE dominant feedback but steadily contributes to most objectives. </a:t>
            </a:r>
          </a:p>
          <a:p>
            <a:r>
              <a:rPr lang="en-US" dirty="0" err="1"/>
              <a:t>Emphasise</a:t>
            </a:r>
            <a:r>
              <a:rPr lang="en-US" dirty="0"/>
              <a:t> its role as system resilience rather than immediate productivity</a:t>
            </a:r>
          </a:p>
          <a:p>
            <a:endParaRPr lang="en-US" dirty="0"/>
          </a:p>
          <a:p>
            <a:r>
              <a:rPr lang="en-US" dirty="0"/>
              <a:t>“Less” important Feedbacks </a:t>
            </a:r>
          </a:p>
          <a:p>
            <a:pPr marL="171450" indent="-171450">
              <a:buFontTx/>
              <a:buChar char="-"/>
            </a:pPr>
            <a:r>
              <a:rPr lang="en-US" dirty="0"/>
              <a:t>Population and Climate* Not because its not a driver, but the food system </a:t>
            </a:r>
            <a:r>
              <a:rPr lang="en-US" dirty="0" err="1"/>
              <a:t>isnt</a:t>
            </a:r>
            <a:r>
              <a:rPr lang="en-US" dirty="0"/>
              <a:t> much of a driver </a:t>
            </a:r>
            <a:r>
              <a:rPr lang="en-US" dirty="0" err="1"/>
              <a:t>e.g</a:t>
            </a:r>
            <a:endParaRPr lang="en-US" dirty="0"/>
          </a:p>
          <a:p>
            <a:endParaRPr lang="en-US" dirty="0"/>
          </a:p>
          <a:p>
            <a:r>
              <a:rPr lang="en-US" dirty="0"/>
              <a:t>Interaction effects in general: </a:t>
            </a:r>
          </a:p>
          <a:p>
            <a:r>
              <a:rPr lang="en-US" dirty="0"/>
              <a:t>- Important in the Medium term (see s1-st divergence in 2050) especially on caloric and freshwater – related to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1E85BA-6F2B-BBC2-75D4-1ADF0E09C4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7A1DD-B70C-B048-99CA-ED854228726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5037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71A3A-C9F0-34C6-184C-0EB8F4026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A27D5A-C1C9-ECA0-A1C5-10955158D2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A7D319-801D-09E9-1EBC-4DD52F0535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Overall structure.</a:t>
            </a:r>
          </a:p>
          <a:p>
            <a:pPr marL="171450" indent="-171450">
              <a:buFontTx/>
              <a:buChar char="-"/>
            </a:pPr>
            <a:r>
              <a:rPr lang="en-US" dirty="0"/>
              <a:t>Depending on time horizon, important of feedback changes over time.</a:t>
            </a:r>
          </a:p>
          <a:p>
            <a:pPr marL="171450" indent="-171450">
              <a:buFontTx/>
              <a:buChar char="-"/>
            </a:pPr>
            <a:r>
              <a:rPr lang="en-US" dirty="0"/>
              <a:t>Depending on the outcome of focus, different fee 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In the food system, those who have relatively lesser feedback strength impacts e.g. climate, population</a:t>
            </a:r>
          </a:p>
          <a:p>
            <a:pPr marL="0" indent="0">
              <a:buFontTx/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Interestingly:</a:t>
            </a:r>
          </a:p>
          <a:p>
            <a:pPr marL="171450" indent="-171450">
              <a:buFontTx/>
              <a:buChar char="-"/>
            </a:pPr>
            <a:r>
              <a:rPr lang="en-US" dirty="0"/>
              <a:t>Fast intensification feedbacks e.g. fertilizer, water remain dominant in near term</a:t>
            </a:r>
          </a:p>
          <a:p>
            <a:pPr marL="171450" indent="-171450">
              <a:buFontTx/>
              <a:buChar char="-"/>
            </a:pPr>
            <a:r>
              <a:rPr lang="en-US" dirty="0"/>
              <a:t>Slow climate-resource couplings in the long term. </a:t>
            </a:r>
            <a:r>
              <a:rPr lang="en-US" dirty="0" err="1"/>
              <a:t>Poulation</a:t>
            </a:r>
            <a:r>
              <a:rPr lang="en-US" dirty="0"/>
              <a:t> and 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Implications to Models:</a:t>
            </a:r>
          </a:p>
          <a:p>
            <a:pPr marL="171450" indent="-171450">
              <a:buFontTx/>
              <a:buChar char="-"/>
            </a:pPr>
            <a:r>
              <a:rPr lang="en-US" dirty="0"/>
              <a:t>Many models can get away with partial coupling, in the short term but not long term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endParaRPr lang="en-US" dirty="0"/>
          </a:p>
          <a:p>
            <a:endParaRPr lang="en-US" dirty="0"/>
          </a:p>
          <a:p>
            <a:r>
              <a:rPr lang="en-US" dirty="0"/>
              <a:t>Direct feedbacks are clearly strong (declines slightly in future)</a:t>
            </a:r>
          </a:p>
          <a:p>
            <a:r>
              <a:rPr lang="en-US" dirty="0" err="1"/>
              <a:t>Fertilisation</a:t>
            </a:r>
            <a:r>
              <a:rPr lang="en-US" dirty="0"/>
              <a:t> </a:t>
            </a:r>
            <a:r>
              <a:rPr lang="en-US" dirty="0" err="1"/>
              <a:t>intensentification</a:t>
            </a:r>
            <a:r>
              <a:rPr lang="en-US" dirty="0"/>
              <a:t> is key – </a:t>
            </a:r>
            <a:r>
              <a:rPr lang="en-US" dirty="0" err="1"/>
              <a:t>mainitains</a:t>
            </a:r>
            <a:r>
              <a:rPr lang="en-US" dirty="0"/>
              <a:t> the balance of </a:t>
            </a:r>
            <a:r>
              <a:rPr lang="en-US" dirty="0" err="1"/>
              <a:t>landuse</a:t>
            </a:r>
            <a:r>
              <a:rPr lang="en-US" dirty="0"/>
              <a:t>, calories.</a:t>
            </a:r>
          </a:p>
          <a:p>
            <a:r>
              <a:rPr lang="en-US" dirty="0"/>
              <a:t>Water extraction increasing importance: early stage</a:t>
            </a:r>
          </a:p>
          <a:p>
            <a:endParaRPr lang="en-US" dirty="0"/>
          </a:p>
          <a:p>
            <a:r>
              <a:rPr lang="en-US" dirty="0"/>
              <a:t>Role of Climate feedback:</a:t>
            </a:r>
          </a:p>
          <a:p>
            <a:r>
              <a:rPr lang="en-US" dirty="0"/>
              <a:t>Delayed feedback. Also less than expected because emissions from AFOLU </a:t>
            </a:r>
            <a:r>
              <a:rPr lang="en-US" dirty="0" err="1"/>
              <a:t>isnt</a:t>
            </a:r>
            <a:r>
              <a:rPr lang="en-US" dirty="0"/>
              <a:t> realistically as big as other energy/industrial sources.</a:t>
            </a:r>
            <a:br>
              <a:rPr lang="en-US" dirty="0"/>
            </a:br>
            <a:endParaRPr lang="en-US" dirty="0"/>
          </a:p>
          <a:p>
            <a:r>
              <a:rPr lang="en-US" dirty="0"/>
              <a:t>Role of Biodiversity-Ecosystem  Feedback:</a:t>
            </a:r>
          </a:p>
          <a:p>
            <a:r>
              <a:rPr lang="en-US" dirty="0"/>
              <a:t>It’s not THE dominant feedback but steadily contributes to most objectives. </a:t>
            </a:r>
          </a:p>
          <a:p>
            <a:r>
              <a:rPr lang="en-US" dirty="0" err="1"/>
              <a:t>Emphasise</a:t>
            </a:r>
            <a:r>
              <a:rPr lang="en-US" dirty="0"/>
              <a:t> its role as system resilience rather than immediate productivity</a:t>
            </a:r>
          </a:p>
          <a:p>
            <a:endParaRPr lang="en-US" dirty="0"/>
          </a:p>
          <a:p>
            <a:r>
              <a:rPr lang="en-US" dirty="0"/>
              <a:t>“Less” important Feedbacks </a:t>
            </a:r>
          </a:p>
          <a:p>
            <a:pPr marL="171450" indent="-171450">
              <a:buFontTx/>
              <a:buChar char="-"/>
            </a:pPr>
            <a:r>
              <a:rPr lang="en-US" dirty="0"/>
              <a:t>Population and Climate* Not because its not a driver, but the food system </a:t>
            </a:r>
            <a:r>
              <a:rPr lang="en-US" dirty="0" err="1"/>
              <a:t>isnt</a:t>
            </a:r>
            <a:r>
              <a:rPr lang="en-US" dirty="0"/>
              <a:t> much of a driver </a:t>
            </a:r>
            <a:r>
              <a:rPr lang="en-US" dirty="0" err="1"/>
              <a:t>e.g</a:t>
            </a:r>
            <a:endParaRPr lang="en-US" dirty="0"/>
          </a:p>
          <a:p>
            <a:endParaRPr lang="en-US" dirty="0"/>
          </a:p>
          <a:p>
            <a:r>
              <a:rPr lang="en-US" dirty="0"/>
              <a:t>Interaction effects in general: </a:t>
            </a:r>
          </a:p>
          <a:p>
            <a:r>
              <a:rPr lang="en-US" dirty="0"/>
              <a:t>- Important in the Medium term (see s1-st divergence in 2050) especially on caloric and freshwater – related to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407B0F-A1B1-8B3E-F48A-466CE32B1A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7A1DD-B70C-B048-99CA-ED854228726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562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4DE7A-B6A1-07F8-BD9C-13613CEF0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B4CC56-D091-3104-B089-F74098BDCE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6F12BE-25D3-1D6A-9359-59E6EE97FE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Overall structure.</a:t>
            </a:r>
          </a:p>
          <a:p>
            <a:pPr marL="171450" indent="-171450">
              <a:buFontTx/>
              <a:buChar char="-"/>
            </a:pPr>
            <a:r>
              <a:rPr lang="en-US" dirty="0"/>
              <a:t>Depending on time horizon, important of feedback changes over time.</a:t>
            </a:r>
          </a:p>
          <a:p>
            <a:pPr marL="171450" indent="-171450">
              <a:buFontTx/>
              <a:buChar char="-"/>
            </a:pPr>
            <a:r>
              <a:rPr lang="en-US" dirty="0"/>
              <a:t>Depending on the outcome of focus, different fee 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In the food system, those who have relatively lesser feedback strength impacts e.g. climate, population</a:t>
            </a:r>
          </a:p>
          <a:p>
            <a:pPr marL="0" indent="0">
              <a:buFontTx/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Interestingly:</a:t>
            </a:r>
          </a:p>
          <a:p>
            <a:pPr marL="171450" indent="-171450">
              <a:buFontTx/>
              <a:buChar char="-"/>
            </a:pPr>
            <a:r>
              <a:rPr lang="en-US" dirty="0"/>
              <a:t>Fast intensification feedbacks e.g. fertilizer, water remain dominant in near term</a:t>
            </a:r>
          </a:p>
          <a:p>
            <a:pPr marL="171450" indent="-171450">
              <a:buFontTx/>
              <a:buChar char="-"/>
            </a:pPr>
            <a:r>
              <a:rPr lang="en-US" dirty="0"/>
              <a:t>Slow climate-resource couplings in the long term. </a:t>
            </a:r>
            <a:r>
              <a:rPr lang="en-US" dirty="0" err="1"/>
              <a:t>Poulation</a:t>
            </a:r>
            <a:r>
              <a:rPr lang="en-US" dirty="0"/>
              <a:t> and 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Implications to Models:</a:t>
            </a:r>
          </a:p>
          <a:p>
            <a:pPr marL="171450" indent="-171450">
              <a:buFontTx/>
              <a:buChar char="-"/>
            </a:pPr>
            <a:r>
              <a:rPr lang="en-US" dirty="0"/>
              <a:t>Many models can get away with partial coupling, in the short term but not long term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endParaRPr lang="en-US" dirty="0"/>
          </a:p>
          <a:p>
            <a:r>
              <a:rPr lang="en-US" dirty="0"/>
              <a:t>Direct feedbacks are clearly strong (declines slightly in future)</a:t>
            </a:r>
          </a:p>
          <a:p>
            <a:r>
              <a:rPr lang="en-US" dirty="0" err="1"/>
              <a:t>Fertilisation</a:t>
            </a:r>
            <a:r>
              <a:rPr lang="en-US" dirty="0"/>
              <a:t> </a:t>
            </a:r>
            <a:r>
              <a:rPr lang="en-US" dirty="0" err="1"/>
              <a:t>intensentification</a:t>
            </a:r>
            <a:r>
              <a:rPr lang="en-US" dirty="0"/>
              <a:t> is key – </a:t>
            </a:r>
            <a:r>
              <a:rPr lang="en-US" dirty="0" err="1"/>
              <a:t>mainitains</a:t>
            </a:r>
            <a:r>
              <a:rPr lang="en-US" dirty="0"/>
              <a:t> the balance of </a:t>
            </a:r>
            <a:r>
              <a:rPr lang="en-US" dirty="0" err="1"/>
              <a:t>landuse</a:t>
            </a:r>
            <a:r>
              <a:rPr lang="en-US" dirty="0"/>
              <a:t>, calories.</a:t>
            </a:r>
          </a:p>
          <a:p>
            <a:r>
              <a:rPr lang="en-US" dirty="0"/>
              <a:t>Water extraction increasing importance: early stage</a:t>
            </a:r>
          </a:p>
          <a:p>
            <a:endParaRPr lang="en-US" dirty="0"/>
          </a:p>
          <a:p>
            <a:r>
              <a:rPr lang="en-US" dirty="0"/>
              <a:t>Role of Climate feedback:</a:t>
            </a:r>
          </a:p>
          <a:p>
            <a:r>
              <a:rPr lang="en-US" dirty="0"/>
              <a:t>Delayed feedback. Also less than expected because emissions from AFOLU </a:t>
            </a:r>
            <a:r>
              <a:rPr lang="en-US" dirty="0" err="1"/>
              <a:t>isnt</a:t>
            </a:r>
            <a:r>
              <a:rPr lang="en-US" dirty="0"/>
              <a:t> realistically as big as other energy/industrial sources.</a:t>
            </a:r>
            <a:br>
              <a:rPr lang="en-US" dirty="0"/>
            </a:br>
            <a:endParaRPr lang="en-US" dirty="0"/>
          </a:p>
          <a:p>
            <a:r>
              <a:rPr lang="en-US" dirty="0"/>
              <a:t>Role of Biodiversity-Ecosystem  Feedback:</a:t>
            </a:r>
          </a:p>
          <a:p>
            <a:r>
              <a:rPr lang="en-US" dirty="0"/>
              <a:t>It’s not THE dominant feedback but steadily contributes to most objectives. </a:t>
            </a:r>
          </a:p>
          <a:p>
            <a:r>
              <a:rPr lang="en-US" dirty="0" err="1"/>
              <a:t>Emphasise</a:t>
            </a:r>
            <a:r>
              <a:rPr lang="en-US" dirty="0"/>
              <a:t> its role as system resilience rather than immediate productivity</a:t>
            </a:r>
          </a:p>
          <a:p>
            <a:endParaRPr lang="en-US" dirty="0"/>
          </a:p>
          <a:p>
            <a:r>
              <a:rPr lang="en-US" dirty="0"/>
              <a:t>“Less” important Feedbacks </a:t>
            </a:r>
          </a:p>
          <a:p>
            <a:pPr marL="171450" indent="-171450">
              <a:buFontTx/>
              <a:buChar char="-"/>
            </a:pPr>
            <a:r>
              <a:rPr lang="en-US" dirty="0"/>
              <a:t>Population and Climate* Not because its not a driver, but the food system </a:t>
            </a:r>
            <a:r>
              <a:rPr lang="en-US" dirty="0" err="1"/>
              <a:t>isnt</a:t>
            </a:r>
            <a:r>
              <a:rPr lang="en-US" dirty="0"/>
              <a:t> much of a driver </a:t>
            </a:r>
            <a:r>
              <a:rPr lang="en-US" dirty="0" err="1"/>
              <a:t>e.g</a:t>
            </a:r>
            <a:endParaRPr lang="en-US" dirty="0"/>
          </a:p>
          <a:p>
            <a:endParaRPr lang="en-US" dirty="0"/>
          </a:p>
          <a:p>
            <a:r>
              <a:rPr lang="en-US" dirty="0"/>
              <a:t>Interaction effects in general: </a:t>
            </a:r>
          </a:p>
          <a:p>
            <a:r>
              <a:rPr lang="en-US" dirty="0"/>
              <a:t>- Important in the Medium term (see s1-st divergence in 2050) especially on caloric and freshwater – related to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D83105-1EA6-B862-E43A-7EAE64B08B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7A1DD-B70C-B048-99CA-ED854228726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1192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Provides a systems thinking framework to structural explore cross-sectoral models, objectives.</a:t>
            </a:r>
          </a:p>
          <a:p>
            <a:endParaRPr lang="en-US" dirty="0"/>
          </a:p>
          <a:p>
            <a:r>
              <a:rPr lang="en-US" dirty="0"/>
              <a:t>Future work: </a:t>
            </a:r>
          </a:p>
          <a:p>
            <a:pPr marL="228600" indent="-228600">
              <a:buAutoNum type="arabicParenR"/>
            </a:pPr>
            <a:r>
              <a:rPr lang="en-US" dirty="0"/>
              <a:t>Improve representation – interacting effects</a:t>
            </a:r>
          </a:p>
          <a:p>
            <a:pPr marL="228600" indent="-228600">
              <a:buAutoNum type="arabicParenR"/>
            </a:pPr>
            <a:r>
              <a:rPr lang="en-US" dirty="0"/>
              <a:t>Now we think of this with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7A1DD-B70C-B048-99CA-ED854228726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198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5.emf"/><Relationship Id="rId7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10" Type="http://schemas.openxmlformats.org/officeDocument/2006/relationships/image" Target="../media/image13.emf"/><Relationship Id="rId4" Type="http://schemas.openxmlformats.org/officeDocument/2006/relationships/image" Target="../media/image7.emf"/><Relationship Id="rId9" Type="http://schemas.openxmlformats.org/officeDocument/2006/relationships/image" Target="../media/image12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purple background with circles and dots&#10;&#10;Description automatically generated">
            <a:extLst>
              <a:ext uri="{FF2B5EF4-FFF2-40B4-BE49-F238E27FC236}">
                <a16:creationId xmlns:a16="http://schemas.microsoft.com/office/drawing/2014/main" id="{0CFAD488-B35B-46DF-170F-8B2CAB34E9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0EAC21-63AD-76C5-B458-42DF918D73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5313" y="531551"/>
            <a:ext cx="2662678" cy="7436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2712" y="2255548"/>
            <a:ext cx="9659112" cy="125441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2712" y="3712465"/>
            <a:ext cx="8196072" cy="1029657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lang="en-US" sz="2400" kern="1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489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_White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purple background with circles and dots&#10;&#10;Description automatically generated">
            <a:extLst>
              <a:ext uri="{FF2B5EF4-FFF2-40B4-BE49-F238E27FC236}">
                <a16:creationId xmlns:a16="http://schemas.microsoft.com/office/drawing/2014/main" id="{0CFAD488-B35B-46DF-170F-8B2CAB34E9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0EAC21-63AD-76C5-B458-42DF918D73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5313" y="531551"/>
            <a:ext cx="2662678" cy="7436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2712" y="2255548"/>
            <a:ext cx="9659112" cy="125441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2712" y="3712465"/>
            <a:ext cx="8196072" cy="1029657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lang="en-US" sz="2400" kern="1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B9E65A-E259-5EA1-D7B0-9CB9D020F6B1}"/>
              </a:ext>
            </a:extLst>
          </p:cNvPr>
          <p:cNvSpPr/>
          <p:nvPr userDrawn="1"/>
        </p:nvSpPr>
        <p:spPr>
          <a:xfrm>
            <a:off x="0" y="5971822"/>
            <a:ext cx="12192000" cy="8861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>
              <a:ln>
                <a:noFill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250738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712" y="2919986"/>
            <a:ext cx="9610344" cy="590931"/>
          </a:xfrm>
          <a:prstGeom prst="rect">
            <a:avLst/>
          </a:prstGeom>
        </p:spPr>
        <p:txBody>
          <a:bodyPr anchor="b">
            <a:sp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2712" y="3675065"/>
            <a:ext cx="9195816" cy="1500187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054AF39-23DB-0740-938A-1A583332BF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258748" y="6352806"/>
            <a:ext cx="2743200" cy="365125"/>
          </a:xfrm>
        </p:spPr>
        <p:txBody>
          <a:bodyPr/>
          <a:lstStyle/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7">
            <a:extLst>
              <a:ext uri="{FF2B5EF4-FFF2-40B4-BE49-F238E27FC236}">
                <a16:creationId xmlns:a16="http://schemas.microsoft.com/office/drawing/2014/main" id="{7748E00D-B3B4-FE4D-A3E5-E8C8A25CA2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614E4032-E757-2144-A88B-ABFF9C43B7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697EA0-D0C6-A253-A18D-7919EFBFD7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5313" y="531551"/>
            <a:ext cx="2662678" cy="74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718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BA2C8-6FAC-B54C-9845-66F221B9BB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FA112B-E57E-7B4A-8833-D3D8FEC4EC1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2712" y="1594884"/>
            <a:ext cx="10591185" cy="451807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A8C8EE7-3B3F-3F41-B5AD-67185982E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262270"/>
            <a:ext cx="10991088" cy="1102884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44BCAD86-58E8-C64B-B919-51804E097B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FOOTER - </a:t>
            </a:r>
            <a:r>
              <a:rPr lang="en-US" dirty="0" err="1"/>
              <a:t>Goto</a:t>
            </a:r>
            <a:r>
              <a:rPr lang="en-US" dirty="0"/>
              <a:t> 'Insert &gt; Header and </a:t>
            </a:r>
            <a:r>
              <a:rPr lang="en-US" dirty="0">
                <a:solidFill>
                  <a:schemeClr val="bg1"/>
                </a:solidFill>
              </a:rPr>
              <a:t>footer</a:t>
            </a:r>
            <a:r>
              <a:rPr lang="en-US" dirty="0"/>
              <a:t> &gt; Footer'</a:t>
            </a:r>
            <a:endParaRPr lang="en-GB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4675424-66C5-6140-A915-8C73CF29DE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4198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62712" y="1594884"/>
            <a:ext cx="5574792" cy="451807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6C397A8-4C6E-3540-A9FF-B8B3F768B7B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54496" y="1594884"/>
            <a:ext cx="5574792" cy="451807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D4E4AF7-5B90-4A4A-9190-EF7AF1E8A75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B1DBDDF-7B8D-E049-BE5A-2AC650B23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262270"/>
            <a:ext cx="10991088" cy="1102884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Footer Placeholder 7">
            <a:extLst>
              <a:ext uri="{FF2B5EF4-FFF2-40B4-BE49-F238E27FC236}">
                <a16:creationId xmlns:a16="http://schemas.microsoft.com/office/drawing/2014/main" id="{27FBAFA6-39D8-1045-BD48-582B332251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27990A56-77DE-384E-846A-6EC5056915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0278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62712" y="1573619"/>
            <a:ext cx="3675889" cy="4539336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A1345C7-1E5A-5D47-B21E-CC22DE822A7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258056" y="1573619"/>
            <a:ext cx="3675889" cy="4539336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782DDE3-B15D-5C47-980A-E974C39F852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153400" y="1596321"/>
            <a:ext cx="3675889" cy="4539336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8FC52E0-46F2-2443-B309-D4A67BCEE76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2B7B320-CA87-A342-9115-47E9E4F9B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262270"/>
            <a:ext cx="10991088" cy="1102884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58D14D24-78FD-A045-8D62-111F0EEE42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FB93BEA1-60BB-9942-B17D-B28C034417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2257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2712" y="1482692"/>
            <a:ext cx="5634864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1482692"/>
            <a:ext cx="56205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22BEFAE-1CA8-3D42-9FE8-259F2F4B7EB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62712" y="2462432"/>
            <a:ext cx="5574792" cy="362648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833EADF-0DCB-FF42-8ACF-2E14F284BC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54496" y="2462432"/>
            <a:ext cx="5574792" cy="362648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A223357-BF2B-1446-9B75-489DB9B4E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262270"/>
            <a:ext cx="10991088" cy="1102884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90E8D-9016-4C42-8F5F-E450B003AB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9CBCAFA1-511A-EE41-B15A-62ABD068967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CABEB7C4-26A5-2A49-A685-3101218971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3119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712" y="253225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79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B4071B-8956-1F45-8413-D77E451409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37A5CF-4029-5441-9751-E360C7BA00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FCA39AD3-F023-5741-9EB7-A0EBA45302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269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05F8A-53F2-9A4F-89B7-679F5D96AB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89F830C8-3B22-4D44-AD5B-EAC20E22F9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81969A2-10C2-C546-977D-603DF985EB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736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8033" y="987427"/>
            <a:ext cx="6949439" cy="4873625"/>
          </a:xfrm>
        </p:spPr>
        <p:txBody>
          <a:bodyPr/>
          <a:lstStyle>
            <a:lvl1pPr>
              <a:defRPr sz="2400"/>
            </a:lvl1pPr>
            <a:lvl2pPr>
              <a:defRPr sz="2000" b="0">
                <a:solidFill>
                  <a:schemeClr val="tx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0FED4CC-B694-4F4C-8AC8-7D4040DFB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BB4412EC-2A2F-F34F-AFA3-D552E85C92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4904" y="2194560"/>
            <a:ext cx="3932237" cy="367442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64C3DC-0931-ED45-859D-7DC2E02D58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E3CEEAF4-4B04-7F42-81A2-3D6474988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C89A40C2-EB4C-F849-86CB-ACD53C9F5BDB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5600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904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06113" y="987427"/>
            <a:ext cx="7485887" cy="4873625"/>
          </a:xfrm>
        </p:spPr>
        <p:txBody>
          <a:bodyPr anchor="t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95EF8D4-5B50-564A-8E71-ACB42B8E14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4904" y="2194560"/>
            <a:ext cx="3932237" cy="367442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258DE6F-BC6E-364C-91D6-6B9C603C2F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49228810-255C-0747-AA61-5D5198D3E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19AD2DE6-E43E-6044-9983-6D2115FA619E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2606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365127"/>
            <a:ext cx="1098804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4BCE835-694B-EC4D-AD29-A3BF23C073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A58B064A-C26D-E948-B1F9-58944195EE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2031FA7-02D1-0645-9048-0AAD35E904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9847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23777"/>
            <a:ext cx="2628900" cy="5553186"/>
          </a:xfrm>
          <a:prstGeom prst="rect">
            <a:avLst/>
          </a:prstGeom>
        </p:spPr>
        <p:txBody>
          <a:bodyPr vert="eaVer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0FA3B52-24C6-BC49-B1FB-EF1DE3CE39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A7668D43-9CA0-B748-8221-4760796346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D57BDEB2-5457-E84E-8E88-F426D3C103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7432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ina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purple background with circles and dots&#10;&#10;Description automatically generated">
            <a:extLst>
              <a:ext uri="{FF2B5EF4-FFF2-40B4-BE49-F238E27FC236}">
                <a16:creationId xmlns:a16="http://schemas.microsoft.com/office/drawing/2014/main" id="{94C4CA7B-BA72-E386-7FBC-19B1EC5416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66980C-C913-5E12-6241-DDEDFA3F45E9}"/>
              </a:ext>
            </a:extLst>
          </p:cNvPr>
          <p:cNvSpPr txBox="1"/>
          <p:nvPr userDrawn="1"/>
        </p:nvSpPr>
        <p:spPr>
          <a:xfrm>
            <a:off x="625313" y="4393914"/>
            <a:ext cx="68232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International Institute for Applied Systems Analysis (IIASA) </a:t>
            </a:r>
            <a:br>
              <a:rPr lang="en-GB" sz="1400" b="1" dirty="0">
                <a:solidFill>
                  <a:schemeClr val="bg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GB" sz="1400" dirty="0" err="1">
                <a:solidFill>
                  <a:schemeClr val="bg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Schlossplatz</a:t>
            </a:r>
            <a:r>
              <a:rPr lang="en-GB" sz="1400" dirty="0">
                <a:solidFill>
                  <a:schemeClr val="bg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1, A‑2361 </a:t>
            </a:r>
            <a:r>
              <a:rPr lang="en-GB" sz="1400" dirty="0" err="1">
                <a:solidFill>
                  <a:schemeClr val="bg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Laxenburg</a:t>
            </a:r>
            <a:r>
              <a:rPr lang="en-GB" sz="1400" dirty="0">
                <a:solidFill>
                  <a:schemeClr val="bg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, Austria</a:t>
            </a:r>
          </a:p>
        </p:txBody>
      </p:sp>
      <p:graphicFrame>
        <p:nvGraphicFramePr>
          <p:cNvPr id="6" name="Table 8">
            <a:extLst>
              <a:ext uri="{FF2B5EF4-FFF2-40B4-BE49-F238E27FC236}">
                <a16:creationId xmlns:a16="http://schemas.microsoft.com/office/drawing/2014/main" id="{A25F503F-4721-C310-186B-90EBB60E1CBF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181101936"/>
              </p:ext>
            </p:extLst>
          </p:nvPr>
        </p:nvGraphicFramePr>
        <p:xfrm>
          <a:off x="625313" y="5074276"/>
          <a:ext cx="4536996" cy="1320584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70110">
                  <a:extLst>
                    <a:ext uri="{9D8B030D-6E8A-4147-A177-3AD203B41FA5}">
                      <a16:colId xmlns:a16="http://schemas.microsoft.com/office/drawing/2014/main" val="1764525320"/>
                    </a:ext>
                  </a:extLst>
                </a:gridCol>
                <a:gridCol w="1439019">
                  <a:extLst>
                    <a:ext uri="{9D8B030D-6E8A-4147-A177-3AD203B41FA5}">
                      <a16:colId xmlns:a16="http://schemas.microsoft.com/office/drawing/2014/main" val="2052431680"/>
                    </a:ext>
                  </a:extLst>
                </a:gridCol>
                <a:gridCol w="415636">
                  <a:extLst>
                    <a:ext uri="{9D8B030D-6E8A-4147-A177-3AD203B41FA5}">
                      <a16:colId xmlns:a16="http://schemas.microsoft.com/office/drawing/2014/main" val="1376892571"/>
                    </a:ext>
                  </a:extLst>
                </a:gridCol>
                <a:gridCol w="2312231">
                  <a:extLst>
                    <a:ext uri="{9D8B030D-6E8A-4147-A177-3AD203B41FA5}">
                      <a16:colId xmlns:a16="http://schemas.microsoft.com/office/drawing/2014/main" val="3904172649"/>
                    </a:ext>
                  </a:extLst>
                </a:gridCol>
              </a:tblGrid>
              <a:tr h="330146">
                <a:tc>
                  <a:txBody>
                    <a:bodyPr/>
                    <a:lstStyle/>
                    <a:p>
                      <a:endParaRPr lang="en-AT" sz="10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 err="1">
                          <a:solidFill>
                            <a:srgbClr val="FFFFFF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iiasa.ac.at</a:t>
                      </a:r>
                      <a:endParaRPr lang="en-GB" sz="900" b="0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AT" sz="900" b="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rgbClr val="FFFFFF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@</a:t>
                      </a:r>
                      <a:r>
                        <a:rPr lang="en-GB" sz="900" b="0" dirty="0" err="1">
                          <a:solidFill>
                            <a:srgbClr val="FFFFFF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IIASAVienna</a:t>
                      </a:r>
                      <a:endParaRPr lang="en-GB" sz="900" b="0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1377140"/>
                  </a:ext>
                </a:extLst>
              </a:tr>
              <a:tr h="330146">
                <a:tc>
                  <a:txBody>
                    <a:bodyPr/>
                    <a:lstStyle/>
                    <a:p>
                      <a:endParaRPr lang="en-AT" sz="100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 err="1">
                          <a:solidFill>
                            <a:srgbClr val="FFFFFF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iiasa.ac.at</a:t>
                      </a:r>
                      <a:r>
                        <a:rPr lang="en-GB" sz="900" b="0" dirty="0">
                          <a:solidFill>
                            <a:srgbClr val="FFFFFF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/contact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AT" sz="900" b="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rgbClr val="FFFFFF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@</a:t>
                      </a:r>
                      <a:r>
                        <a:rPr lang="en-GB" sz="900" b="0" dirty="0" err="1">
                          <a:solidFill>
                            <a:srgbClr val="FFFFFF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IIASALive</a:t>
                      </a:r>
                      <a:endParaRPr lang="en-GB" sz="900" b="0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0741090"/>
                  </a:ext>
                </a:extLst>
              </a:tr>
              <a:tr h="330146">
                <a:tc>
                  <a:txBody>
                    <a:bodyPr/>
                    <a:lstStyle/>
                    <a:p>
                      <a:endParaRPr lang="en-AT" sz="10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0" dirty="0">
                          <a:solidFill>
                            <a:srgbClr val="FFFFFF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IIASA</a:t>
                      </a:r>
                      <a:endParaRPr lang="en-AT" sz="900" b="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AT" sz="900" b="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rgbClr val="FFFFFF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@</a:t>
                      </a:r>
                      <a:r>
                        <a:rPr lang="en-GB" sz="900" b="0" dirty="0" err="1">
                          <a:solidFill>
                            <a:srgbClr val="FFFFFF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iiasavienna</a:t>
                      </a:r>
                      <a:endParaRPr lang="en-GB" sz="900" b="0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0576483"/>
                  </a:ext>
                </a:extLst>
              </a:tr>
              <a:tr h="330146">
                <a:tc>
                  <a:txBody>
                    <a:bodyPr/>
                    <a:lstStyle/>
                    <a:p>
                      <a:endParaRPr lang="en-AT" sz="10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 err="1">
                          <a:solidFill>
                            <a:srgbClr val="FFFFFF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iiasa-vienna</a:t>
                      </a:r>
                      <a:endParaRPr lang="en-GB" sz="900" b="0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AT" sz="900" b="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AT" sz="900" b="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1919575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C33D3DA8-77C8-0CE6-4392-58B94702EF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5313" y="531551"/>
            <a:ext cx="2662678" cy="7436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5313" y="1950636"/>
            <a:ext cx="9659112" cy="125441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 for your time.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5313" y="3407554"/>
            <a:ext cx="8196072" cy="523220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lang="en-US" sz="2400" kern="1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Questions.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42BB52-0F76-07AF-0852-A89312EEB5C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7469" y="5140607"/>
            <a:ext cx="177800" cy="177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69C23B-1930-CDCD-E8FC-0B640CD2DAB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7469" y="5449263"/>
            <a:ext cx="177800" cy="177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A85D1D-8F22-506B-74CE-2B40654E37C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09592" y="5824842"/>
            <a:ext cx="177800" cy="177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27957E-1ACD-22F3-93CE-CB4A34038A1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09592" y="6139482"/>
            <a:ext cx="177800" cy="177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3DC30D1-684A-CF6C-A65B-3C4C6F4C769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563928" y="5140607"/>
            <a:ext cx="177800" cy="177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D6884D-7CCB-C46B-C53D-3E3A7AC062DC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563928" y="5449263"/>
            <a:ext cx="177800" cy="1778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F152A05-4B11-1060-E898-EB8BD04B1868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2563928" y="5824842"/>
            <a:ext cx="1778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241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s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62712" y="1761617"/>
            <a:ext cx="5574792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6C397A8-4C6E-3540-A9FF-B8B3F768B7B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54496" y="1761617"/>
            <a:ext cx="5574792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56797FB-FF82-0F4F-A928-D7AF36F5441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258748" y="6352806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C27DB8A-983A-204A-A0E1-0B2509737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365127"/>
            <a:ext cx="10991088" cy="119849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C3EFC6A2-0789-BB4B-9701-8038DFBF83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4876024C-E78F-814A-ADD4-B2037FCE17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22125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columns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292FE64-D177-274B-901F-D336A79314A8}"/>
              </a:ext>
            </a:extLst>
          </p:cNvPr>
          <p:cNvSpPr/>
          <p:nvPr userDrawn="1"/>
        </p:nvSpPr>
        <p:spPr>
          <a:xfrm>
            <a:off x="7404875" y="-1"/>
            <a:ext cx="4787125" cy="1518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62712" y="1761617"/>
            <a:ext cx="3675889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A1345C7-1E5A-5D47-B21E-CC22DE822A7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258056" y="1761617"/>
            <a:ext cx="3675889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782DDE3-B15D-5C47-980A-E974C39F852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153400" y="1784319"/>
            <a:ext cx="3675889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CB989F8-C842-5E4D-A070-A6209E35FC7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49E4815-2057-AE40-A83C-99001B97A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365127"/>
            <a:ext cx="10991088" cy="119849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Footer Placeholder 7">
            <a:extLst>
              <a:ext uri="{FF2B5EF4-FFF2-40B4-BE49-F238E27FC236}">
                <a16:creationId xmlns:a16="http://schemas.microsoft.com/office/drawing/2014/main" id="{2E2EF048-87C8-2B43-AA12-7E550A2A4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40068E4E-9680-554C-B740-1BBB275546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70873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F46396B-BD90-784C-8FFE-EBB3D0776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365127"/>
            <a:ext cx="10991088" cy="119849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7AD2AC-979A-0344-8551-A78B382E67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2712" y="1761617"/>
            <a:ext cx="9580541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4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132D8BEC-2F74-8547-9F2C-AEAE0B302DD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258748" y="6352806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7">
            <a:extLst>
              <a:ext uri="{FF2B5EF4-FFF2-40B4-BE49-F238E27FC236}">
                <a16:creationId xmlns:a16="http://schemas.microsoft.com/office/drawing/2014/main" id="{B0283A15-47DF-8047-8B83-438FA552B6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358E8B80-D0B3-954F-9A62-484C9A10FE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0994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s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C34238B-024D-294E-AD4C-68C413D97E1A}"/>
              </a:ext>
            </a:extLst>
          </p:cNvPr>
          <p:cNvSpPr/>
          <p:nvPr userDrawn="1"/>
        </p:nvSpPr>
        <p:spPr>
          <a:xfrm>
            <a:off x="7404875" y="-1"/>
            <a:ext cx="4787125" cy="1518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62712" y="1761617"/>
            <a:ext cx="5574792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6C397A8-4C6E-3540-A9FF-B8B3F768B7B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54496" y="1761617"/>
            <a:ext cx="5574792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5572D3F-74B7-B64C-800D-13CA52163CD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D7F9956-5A00-5A40-8899-32D1F8796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365127"/>
            <a:ext cx="10991088" cy="119849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Footer Placeholder 7">
            <a:extLst>
              <a:ext uri="{FF2B5EF4-FFF2-40B4-BE49-F238E27FC236}">
                <a16:creationId xmlns:a16="http://schemas.microsoft.com/office/drawing/2014/main" id="{0031E1D5-F0A3-EF45-84AA-C0225E109A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FOOTER - </a:t>
            </a:r>
            <a:r>
              <a:rPr lang="en-US" dirty="0" err="1"/>
              <a:t>Goto</a:t>
            </a:r>
            <a:r>
              <a:rPr lang="en-US" dirty="0"/>
              <a:t> 'Insert &gt; Header and footer &gt; Footer'</a:t>
            </a:r>
            <a:endParaRPr lang="en-GB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0305433C-0038-FC49-AAE7-4AE15259F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90292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20DF604-D9D6-5045-B588-839447328165}"/>
              </a:ext>
            </a:extLst>
          </p:cNvPr>
          <p:cNvSpPr/>
          <p:nvPr userDrawn="1"/>
        </p:nvSpPr>
        <p:spPr>
          <a:xfrm>
            <a:off x="7404875" y="-1"/>
            <a:ext cx="4787125" cy="1518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6C0CE20-2FA8-D441-A594-2E5923EEB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2712" y="1681163"/>
            <a:ext cx="5634864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19AD1BB0-F11D-AB4E-A5C2-D6877E27F0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8776" y="1681163"/>
            <a:ext cx="56205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2982180-1554-0149-9361-2E4524F2E5A5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62712" y="2660904"/>
            <a:ext cx="5574792" cy="345205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075AC00-972C-AE42-811E-B2A50B01A5A4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54496" y="2660904"/>
            <a:ext cx="5574792" cy="345205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3EDE99-ADAF-CC49-8A11-DA767186ACD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FAC88BB-6435-5741-AECC-C64CD1B8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365127"/>
            <a:ext cx="10991088" cy="119849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Footer Placeholder 7">
            <a:extLst>
              <a:ext uri="{FF2B5EF4-FFF2-40B4-BE49-F238E27FC236}">
                <a16:creationId xmlns:a16="http://schemas.microsoft.com/office/drawing/2014/main" id="{470C4FCD-395E-D94C-AECA-9EC451BFD0A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46DBF9A0-D8B4-7745-ACB6-B5E35D8537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0201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purple background with circles and dots&#10;&#10;Description automatically generated">
            <a:extLst>
              <a:ext uri="{FF2B5EF4-FFF2-40B4-BE49-F238E27FC236}">
                <a16:creationId xmlns:a16="http://schemas.microsoft.com/office/drawing/2014/main" id="{35E133CC-9378-91FA-08A3-FC2F7982C2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712" y="658179"/>
            <a:ext cx="9610344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2712" y="3675065"/>
            <a:ext cx="9195816" cy="1500187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400">
                <a:solidFill>
                  <a:schemeClr val="accent4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5FD36E0-C784-AE4E-B42C-F7764C6BD3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8748" y="6352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383D7C-0821-A040-BE0C-B5DB8952DD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E69E957-E916-EA41-8D86-9462424C76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0732E99-48FB-AE24-3F85-33939BC449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73704" y="161471"/>
            <a:ext cx="459381" cy="65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2394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F46396B-BD90-784C-8FFE-EBB3D0776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365127"/>
            <a:ext cx="10991088" cy="119849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7AD2AC-979A-0344-8551-A78B382E67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2712" y="1761617"/>
            <a:ext cx="9580541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4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132D8BEC-2F74-8547-9F2C-AEAE0B302DD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258748" y="6352806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7">
            <a:extLst>
              <a:ext uri="{FF2B5EF4-FFF2-40B4-BE49-F238E27FC236}">
                <a16:creationId xmlns:a16="http://schemas.microsoft.com/office/drawing/2014/main" id="{B0283A15-47DF-8047-8B83-438FA552B6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358E8B80-D0B3-954F-9A62-484C9A10FE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67824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62712" y="1761617"/>
            <a:ext cx="5574792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6C397A8-4C6E-3540-A9FF-B8B3F768B7B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54496" y="1761617"/>
            <a:ext cx="5574792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56797FB-FF82-0F4F-A928-D7AF36F5441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258748" y="6352806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C27DB8A-983A-204A-A0E1-0B2509737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365127"/>
            <a:ext cx="10991088" cy="119849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C3EFC6A2-0789-BB4B-9701-8038DFBF83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4876024C-E78F-814A-ADD4-B2037FCE17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7604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62712" y="1761617"/>
            <a:ext cx="3675889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A1345C7-1E5A-5D47-B21E-CC22DE822A7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258056" y="1761617"/>
            <a:ext cx="3675889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782DDE3-B15D-5C47-980A-E974C39F852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153400" y="1784319"/>
            <a:ext cx="3675889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E89C228-C4FD-7644-ABB7-614954C9451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258748" y="6352806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60B89FE-026E-7249-A3EB-8B2B89BCD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365127"/>
            <a:ext cx="10991088" cy="119849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5E2E5CD6-A1EE-A841-BFBB-519F206ED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66C81B30-170B-8F41-A120-A0E8F4AD1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99081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2712" y="1681163"/>
            <a:ext cx="5634864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1681163"/>
            <a:ext cx="56205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22BEFAE-1CA8-3D42-9FE8-259F2F4B7EB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62712" y="2660904"/>
            <a:ext cx="5574792" cy="345205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833EADF-0DCB-FF42-8ACF-2E14F284BC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54496" y="2660904"/>
            <a:ext cx="5574792" cy="345205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4BA7FE-773F-2D4C-A1FD-78D273094D0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BFC3704-1948-F84D-88BE-17DA7F453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365127"/>
            <a:ext cx="10991088" cy="119849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Footer Placeholder 7">
            <a:extLst>
              <a:ext uri="{FF2B5EF4-FFF2-40B4-BE49-F238E27FC236}">
                <a16:creationId xmlns:a16="http://schemas.microsoft.com/office/drawing/2014/main" id="{2DBAF8AC-F4B9-2C4F-BBF0-BD58FB50FE1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97E7983D-B1A4-B148-B1D4-C4B621AD15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1244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7AD2AC-979A-0344-8551-A78B382E67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2712" y="1761617"/>
            <a:ext cx="9580541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4F5CED-483C-A348-8E33-D2AA0F23C5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D53A157-7BBA-5749-8237-8C9901613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365127"/>
            <a:ext cx="10991088" cy="119849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7">
            <a:extLst>
              <a:ext uri="{FF2B5EF4-FFF2-40B4-BE49-F238E27FC236}">
                <a16:creationId xmlns:a16="http://schemas.microsoft.com/office/drawing/2014/main" id="{3953BB51-3F9C-E747-ACA8-03C6016EBB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A9247E92-8FF0-A341-9976-E6095D27EF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60733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C34238B-024D-294E-AD4C-68C413D97E1A}"/>
              </a:ext>
            </a:extLst>
          </p:cNvPr>
          <p:cNvSpPr/>
          <p:nvPr userDrawn="1"/>
        </p:nvSpPr>
        <p:spPr>
          <a:xfrm>
            <a:off x="7404875" y="-1"/>
            <a:ext cx="4787125" cy="1518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62712" y="1761617"/>
            <a:ext cx="5574792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6C397A8-4C6E-3540-A9FF-B8B3F768B7B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54496" y="1761617"/>
            <a:ext cx="5574792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5572D3F-74B7-B64C-800D-13CA52163CD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D7F9956-5A00-5A40-8899-32D1F8796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365127"/>
            <a:ext cx="10991088" cy="119849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Footer Placeholder 7">
            <a:extLst>
              <a:ext uri="{FF2B5EF4-FFF2-40B4-BE49-F238E27FC236}">
                <a16:creationId xmlns:a16="http://schemas.microsoft.com/office/drawing/2014/main" id="{0031E1D5-F0A3-EF45-84AA-C0225E109A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FOOTER - </a:t>
            </a:r>
            <a:r>
              <a:rPr lang="en-US" dirty="0" err="1"/>
              <a:t>Goto</a:t>
            </a:r>
            <a:r>
              <a:rPr lang="en-US" dirty="0"/>
              <a:t> 'Insert &gt; Header and footer &gt; Footer'</a:t>
            </a:r>
            <a:endParaRPr lang="en-GB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0305433C-0038-FC49-AAE7-4AE15259F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03033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292FE64-D177-274B-901F-D336A79314A8}"/>
              </a:ext>
            </a:extLst>
          </p:cNvPr>
          <p:cNvSpPr/>
          <p:nvPr userDrawn="1"/>
        </p:nvSpPr>
        <p:spPr>
          <a:xfrm>
            <a:off x="7404875" y="-1"/>
            <a:ext cx="4787125" cy="1518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62712" y="1761617"/>
            <a:ext cx="3675889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A1345C7-1E5A-5D47-B21E-CC22DE822A7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258056" y="1761617"/>
            <a:ext cx="3675889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782DDE3-B15D-5C47-980A-E974C39F852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153400" y="1784319"/>
            <a:ext cx="3675889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CB989F8-C842-5E4D-A070-A6209E35FC7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49E4815-2057-AE40-A83C-99001B97A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365127"/>
            <a:ext cx="10991088" cy="119849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Footer Placeholder 7">
            <a:extLst>
              <a:ext uri="{FF2B5EF4-FFF2-40B4-BE49-F238E27FC236}">
                <a16:creationId xmlns:a16="http://schemas.microsoft.com/office/drawing/2014/main" id="{2E2EF048-87C8-2B43-AA12-7E550A2A4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40068E4E-9680-554C-B740-1BBB275546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61200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20DF604-D9D6-5045-B588-839447328165}"/>
              </a:ext>
            </a:extLst>
          </p:cNvPr>
          <p:cNvSpPr/>
          <p:nvPr userDrawn="1"/>
        </p:nvSpPr>
        <p:spPr>
          <a:xfrm>
            <a:off x="7404875" y="-1"/>
            <a:ext cx="4787125" cy="1518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6C0CE20-2FA8-D441-A594-2E5923EEB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2712" y="1681163"/>
            <a:ext cx="5634864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19AD1BB0-F11D-AB4E-A5C2-D6877E27F0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8776" y="1681163"/>
            <a:ext cx="56205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2982180-1554-0149-9361-2E4524F2E5A5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62712" y="2660904"/>
            <a:ext cx="5574792" cy="345205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075AC00-972C-AE42-811E-B2A50B01A5A4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54496" y="2660904"/>
            <a:ext cx="5574792" cy="345205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3EDE99-ADAF-CC49-8A11-DA767186ACD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FAC88BB-6435-5741-AECC-C64CD1B8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365127"/>
            <a:ext cx="10991088" cy="119849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Footer Placeholder 7">
            <a:extLst>
              <a:ext uri="{FF2B5EF4-FFF2-40B4-BE49-F238E27FC236}">
                <a16:creationId xmlns:a16="http://schemas.microsoft.com/office/drawing/2014/main" id="{470C4FCD-395E-D94C-AECA-9EC451BFD0A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46DBF9A0-D8B4-7745-ACB6-B5E35D8537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33406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olumn - 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F46396B-BD90-784C-8FFE-EBB3D0776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365127"/>
            <a:ext cx="10991088" cy="119849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7AD2AC-979A-0344-8551-A78B382E67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2712" y="1761617"/>
            <a:ext cx="9580541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4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132D8BEC-2F74-8547-9F2C-AEAE0B302DD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258748" y="6352806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7">
            <a:extLst>
              <a:ext uri="{FF2B5EF4-FFF2-40B4-BE49-F238E27FC236}">
                <a16:creationId xmlns:a16="http://schemas.microsoft.com/office/drawing/2014/main" id="{B0283A15-47DF-8047-8B83-438FA552B6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358E8B80-D0B3-954F-9A62-484C9A10FE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8E42FE-DE83-0941-9540-20EEB49185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78889" y="165865"/>
            <a:ext cx="451323" cy="65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643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lumns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62712" y="1761617"/>
            <a:ext cx="5574792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6C397A8-4C6E-3540-A9FF-B8B3F768B7B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54496" y="1761617"/>
            <a:ext cx="5574792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56797FB-FF82-0F4F-A928-D7AF36F5441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258748" y="6352806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C27DB8A-983A-204A-A0E1-0B2509737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365127"/>
            <a:ext cx="10991088" cy="119849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C3EFC6A2-0789-BB4B-9701-8038DFBF83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4876024C-E78F-814A-ADD4-B2037FCE17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E63F04A-47D7-6D44-AF92-CB4F029D3D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78889" y="165865"/>
            <a:ext cx="451323" cy="65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3070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lumns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62712" y="1761617"/>
            <a:ext cx="3675889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A1345C7-1E5A-5D47-B21E-CC22DE822A7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258056" y="1761617"/>
            <a:ext cx="3675889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782DDE3-B15D-5C47-980A-E974C39F852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153400" y="1784319"/>
            <a:ext cx="3675889" cy="435133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E89C228-C4FD-7644-ABB7-614954C9451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258748" y="6352806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60B89FE-026E-7249-A3EB-8B2B89BCD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365127"/>
            <a:ext cx="10991088" cy="119849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5E2E5CD6-A1EE-A841-BFBB-519F206ED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66C81B30-170B-8F41-A120-A0E8F4AD1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20A26F-514F-5A42-ACE3-70A01C8729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78889" y="165865"/>
            <a:ext cx="451323" cy="65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2470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2712" y="1681163"/>
            <a:ext cx="5634864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1681163"/>
            <a:ext cx="56205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22BEFAE-1CA8-3D42-9FE8-259F2F4B7EB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62712" y="2660904"/>
            <a:ext cx="5574792" cy="345205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833EADF-0DCB-FF42-8ACF-2E14F284BC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54496" y="2660904"/>
            <a:ext cx="5574792" cy="345205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4BA7FE-773F-2D4C-A1FD-78D273094D0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BFC3704-1948-F84D-88BE-17DA7F453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365127"/>
            <a:ext cx="10991088" cy="119849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Footer Placeholder 7">
            <a:extLst>
              <a:ext uri="{FF2B5EF4-FFF2-40B4-BE49-F238E27FC236}">
                <a16:creationId xmlns:a16="http://schemas.microsoft.com/office/drawing/2014/main" id="{2DBAF8AC-F4B9-2C4F-BBF0-BD58FB50FE1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97E7983D-B1A4-B148-B1D4-C4B621AD15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06BA4D8-F3B1-6640-9CB5-BB9AE0CA86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78889" y="165865"/>
            <a:ext cx="451323" cy="65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75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image" Target="../media/image3.emf"/><Relationship Id="rId2" Type="http://schemas.openxmlformats.org/officeDocument/2006/relationships/slideLayout" Target="../slideLayouts/slideLayout21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ack and purple background&#10;&#10;Description automatically generated">
            <a:extLst>
              <a:ext uri="{FF2B5EF4-FFF2-40B4-BE49-F238E27FC236}">
                <a16:creationId xmlns:a16="http://schemas.microsoft.com/office/drawing/2014/main" id="{C1A1048A-9311-ED75-C86E-1B54CDA5554C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1825625"/>
            <a:ext cx="1065580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A2480010-F678-B344-A032-37DB46F81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677042"/>
            <a:ext cx="10658856" cy="701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A1752F-D51E-0D41-BBC4-900B799480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8748" y="6352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A14BBBCD-90CB-2F47-9BDE-CEED80DD9B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294169"/>
            <a:ext cx="9084295" cy="230400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  <p:pic>
        <p:nvPicPr>
          <p:cNvPr id="17" name="Picture 16" descr="A black and purple background&#10;&#10;Description automatically generated">
            <a:extLst>
              <a:ext uri="{FF2B5EF4-FFF2-40B4-BE49-F238E27FC236}">
                <a16:creationId xmlns:a16="http://schemas.microsoft.com/office/drawing/2014/main" id="{9D636B88-D25D-95BD-544B-9D3EA807C383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 flipH="1">
            <a:off x="7083946" y="0"/>
            <a:ext cx="5108054" cy="18531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B45DA93-FBAA-4E83-F1C8-02178FFFE909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11473704" y="161471"/>
            <a:ext cx="459381" cy="65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543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0" r:id="rId2"/>
    <p:sldLayoutId id="2147483663" r:id="rId3"/>
    <p:sldLayoutId id="2147483662" r:id="rId4"/>
    <p:sldLayoutId id="2147483664" r:id="rId5"/>
    <p:sldLayoutId id="2147483672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84" r:id="rId14"/>
    <p:sldLayoutId id="2147483691" r:id="rId15"/>
    <p:sldLayoutId id="2147483692" r:id="rId16"/>
    <p:sldLayoutId id="2147483693" r:id="rId17"/>
    <p:sldLayoutId id="2147483694" r:id="rId18"/>
    <p:sldLayoutId id="2147483695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7030A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b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purple background&#10;&#10;Description automatically generated">
            <a:extLst>
              <a:ext uri="{FF2B5EF4-FFF2-40B4-BE49-F238E27FC236}">
                <a16:creationId xmlns:a16="http://schemas.microsoft.com/office/drawing/2014/main" id="{99750996-252E-B996-EBD3-9C14687A1976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1825625"/>
            <a:ext cx="1065580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A2480010-F678-B344-A032-37DB46F81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365126"/>
            <a:ext cx="106588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D8510D3-7480-FA40-B714-28425739DA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8748" y="6352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838B0777-827F-8D42-90B1-61394C340E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8C025A19-EC4F-5D46-BAED-915B844A75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D01290F5-EF9B-6848-BD94-0DC63C6147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 b="0" i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DATE - 'Insert &gt; Header and footer &gt; Fixed'</a:t>
            </a:r>
            <a:endParaRPr lang="en-GB" dirty="0"/>
          </a:p>
        </p:txBody>
      </p:sp>
      <p:pic>
        <p:nvPicPr>
          <p:cNvPr id="6" name="Picture 5" descr="A black and purple background&#10;&#10;Description automatically generated">
            <a:extLst>
              <a:ext uri="{FF2B5EF4-FFF2-40B4-BE49-F238E27FC236}">
                <a16:creationId xmlns:a16="http://schemas.microsoft.com/office/drawing/2014/main" id="{FBAF44C1-399E-99FB-672D-AD6FA19E5F60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 flipH="1">
            <a:off x="7083946" y="0"/>
            <a:ext cx="5108054" cy="185317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A73F24A-72E1-514B-A669-66B08B94475A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1473704" y="161471"/>
            <a:ext cx="459381" cy="65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53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6" r:id="rId10"/>
    <p:sldLayoutId id="2147483687" r:id="rId11"/>
    <p:sldLayoutId id="2147483688" r:id="rId12"/>
    <p:sldLayoutId id="2147483689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rgbClr val="7030A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limatechoice.github.io/felix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CB184C5-BA83-4541-BEA4-A4DB4AFC4E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712" y="2143788"/>
            <a:ext cx="10739297" cy="1254416"/>
          </a:xfrm>
        </p:spPr>
        <p:txBody>
          <a:bodyPr>
            <a:normAutofit/>
          </a:bodyPr>
          <a:lstStyle/>
          <a:p>
            <a:r>
              <a:rPr lang="en-US" i="1" dirty="0"/>
              <a:t>Various Projects with </a:t>
            </a:r>
            <a:r>
              <a:rPr lang="en-US" i="1" dirty="0" err="1"/>
              <a:t>FeliX</a:t>
            </a:r>
            <a:endParaRPr lang="en-US" i="1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B3A771C5-F9C0-EA48-9322-8BAE62E232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712" y="3831894"/>
            <a:ext cx="8196072" cy="1029657"/>
          </a:xfrm>
        </p:spPr>
        <p:txBody>
          <a:bodyPr>
            <a:normAutofit/>
          </a:bodyPr>
          <a:lstStyle/>
          <a:p>
            <a:r>
              <a:rPr lang="en-US" sz="2000" dirty="0"/>
              <a:t>Ryan Tan</a:t>
            </a:r>
            <a:br>
              <a:rPr lang="en-US" sz="2000" dirty="0"/>
            </a:br>
            <a:r>
              <a:rPr lang="en-US" sz="1600" dirty="0">
                <a:solidFill>
                  <a:schemeClr val="bg2">
                    <a:lumMod val="75000"/>
                  </a:schemeClr>
                </a:solidFill>
              </a:rPr>
              <a:t>Sustainable Service Systems Research Group</a:t>
            </a:r>
            <a:br>
              <a:rPr lang="en-US" sz="16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sz="1600" dirty="0">
                <a:solidFill>
                  <a:schemeClr val="bg2">
                    <a:lumMod val="75000"/>
                  </a:schemeClr>
                </a:solidFill>
              </a:rPr>
              <a:t>Energy, Climate, and Environment Program</a:t>
            </a:r>
          </a:p>
          <a:p>
            <a:endParaRPr lang="en-US" sz="2000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87A47107-F1EE-C449-94A9-924A67658D52}"/>
              </a:ext>
            </a:extLst>
          </p:cNvPr>
          <p:cNvSpPr txBox="1">
            <a:spLocks/>
          </p:cNvSpPr>
          <p:nvPr/>
        </p:nvSpPr>
        <p:spPr>
          <a:xfrm>
            <a:off x="7639699" y="5396524"/>
            <a:ext cx="4384725" cy="11035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None/>
              <a:defRPr sz="2000" b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None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Keio University Talk </a:t>
            </a:r>
            <a:br>
              <a:rPr lang="en-GB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GB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14 September 2026</a:t>
            </a:r>
          </a:p>
        </p:txBody>
      </p:sp>
      <p:pic>
        <p:nvPicPr>
          <p:cNvPr id="7" name="Picture 6" descr="logo light">
            <a:extLst>
              <a:ext uri="{FF2B5EF4-FFF2-40B4-BE49-F238E27FC236}">
                <a16:creationId xmlns:a16="http://schemas.microsoft.com/office/drawing/2014/main" id="{BC1EA55D-D422-ED7B-E0F5-6CBD90484A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74576" y="552341"/>
            <a:ext cx="1197643" cy="66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67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F9849-EEBE-9E98-4F00-D938045BA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440" y="388017"/>
            <a:ext cx="10971359" cy="695584"/>
          </a:xfrm>
        </p:spPr>
        <p:txBody>
          <a:bodyPr/>
          <a:lstStyle/>
          <a:p>
            <a:r>
              <a:rPr lang="en-US" dirty="0"/>
              <a:t>About Me!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28BA4-8D76-E54C-0D3F-4583C623EE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01961" y="1308059"/>
            <a:ext cx="8532672" cy="3689038"/>
          </a:xfrm>
        </p:spPr>
        <p:txBody>
          <a:bodyPr>
            <a:normAutofit fontScale="92500"/>
          </a:bodyPr>
          <a:lstStyle/>
          <a:p>
            <a:r>
              <a:rPr lang="en-US" sz="1600" b="1" dirty="0"/>
              <a:t>Education</a:t>
            </a:r>
            <a:br>
              <a:rPr lang="en-US" sz="1600" b="1" dirty="0"/>
            </a:br>
            <a:r>
              <a:rPr lang="en-US" sz="1600" dirty="0"/>
              <a:t>National University of Singapore (NUS)</a:t>
            </a:r>
            <a:br>
              <a:rPr lang="en-US" sz="1600" dirty="0">
                <a:sym typeface="Wingdings" panose="05000000000000000000" pitchFamily="2" charset="2"/>
              </a:rPr>
            </a:br>
            <a:r>
              <a:rPr lang="en-US" sz="1600" dirty="0">
                <a:sym typeface="Wingdings" panose="05000000000000000000" pitchFamily="2" charset="2"/>
              </a:rPr>
              <a:t>Delft University of Technology (TU Delft)</a:t>
            </a:r>
          </a:p>
          <a:p>
            <a:r>
              <a:rPr lang="en-US" sz="1600" b="1" dirty="0">
                <a:sym typeface="Wingdings" panose="05000000000000000000" pitchFamily="2" charset="2"/>
              </a:rPr>
              <a:t>Current and Past Affiliations</a:t>
            </a:r>
            <a:br>
              <a:rPr lang="en-US" sz="1600" b="1" dirty="0">
                <a:sym typeface="Wingdings" panose="05000000000000000000" pitchFamily="2" charset="2"/>
              </a:rPr>
            </a:br>
            <a:r>
              <a:rPr lang="en-US" sz="1600" dirty="0">
                <a:sym typeface="Wingdings" panose="05000000000000000000" pitchFamily="2" charset="2"/>
              </a:rPr>
              <a:t>Lee Kuan Yew School of Public Policy (LKYSPP)</a:t>
            </a:r>
            <a:br>
              <a:rPr lang="en-US" sz="1600" dirty="0">
                <a:sym typeface="Wingdings" panose="05000000000000000000" pitchFamily="2" charset="2"/>
              </a:rPr>
            </a:br>
            <a:r>
              <a:rPr lang="en-US" sz="1600" dirty="0">
                <a:sym typeface="Wingdings" panose="05000000000000000000" pitchFamily="2" charset="2"/>
              </a:rPr>
              <a:t>International </a:t>
            </a:r>
            <a:r>
              <a:rPr lang="en-US" sz="1600" dirty="0"/>
              <a:t>Centre for Integrated Mountain Development (ICIMOD)</a:t>
            </a:r>
            <a:br>
              <a:rPr lang="en-US" sz="1600" dirty="0">
                <a:sym typeface="Wingdings" panose="05000000000000000000" pitchFamily="2" charset="2"/>
              </a:rPr>
            </a:br>
            <a:r>
              <a:rPr lang="en-US" sz="1600" dirty="0">
                <a:sym typeface="Wingdings" panose="05000000000000000000" pitchFamily="2" charset="2"/>
              </a:rPr>
              <a:t>International Institute of Applied Systems Analysis (IIASA)</a:t>
            </a:r>
            <a:br>
              <a:rPr lang="en-US" sz="1600" dirty="0">
                <a:sym typeface="Wingdings" panose="05000000000000000000" pitchFamily="2" charset="2"/>
              </a:rPr>
            </a:br>
            <a:endParaRPr lang="en-US" sz="1600" dirty="0"/>
          </a:p>
          <a:p>
            <a:r>
              <a:rPr lang="en-US" sz="1900" b="1" i="1" dirty="0"/>
              <a:t>Previous Work: 		</a:t>
            </a:r>
            <a:r>
              <a:rPr lang="en-US" sz="1900" dirty="0"/>
              <a:t>Water Resource Management; Disaster Resilience </a:t>
            </a:r>
          </a:p>
          <a:p>
            <a:r>
              <a:rPr lang="en-US" sz="1900" b="1" i="1" dirty="0"/>
              <a:t>Interests:</a:t>
            </a:r>
            <a:r>
              <a:rPr lang="en-US" sz="1900" b="1" dirty="0"/>
              <a:t> 		</a:t>
            </a:r>
            <a:r>
              <a:rPr lang="en-US" sz="1900" dirty="0"/>
              <a:t>Human-Earth Systems Interactions; System Dynamics</a:t>
            </a:r>
            <a:br>
              <a:rPr lang="en-US" sz="1900" dirty="0"/>
            </a:br>
            <a:r>
              <a:rPr lang="en-US" sz="1900" dirty="0"/>
              <a:t>			Deep Uncertainty; Exploratory Modelling</a:t>
            </a:r>
            <a:endParaRPr lang="en-US" sz="19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3E4036-3FEB-D89E-3343-F4DC8A957AD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8" name="Picture 7" descr="A person sitting at a podium with a microphone&#10;&#10;AI-generated content may be incorrect.">
            <a:extLst>
              <a:ext uri="{FF2B5EF4-FFF2-40B4-BE49-F238E27FC236}">
                <a16:creationId xmlns:a16="http://schemas.microsoft.com/office/drawing/2014/main" id="{DE68A219-5939-1FE2-5BDF-3A1FE968F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440" y="1227340"/>
            <a:ext cx="2743199" cy="342380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CCE305E-396B-12F5-D6D0-24231DD960D3}"/>
              </a:ext>
            </a:extLst>
          </p:cNvPr>
          <p:cNvSpPr txBox="1">
            <a:spLocks/>
          </p:cNvSpPr>
          <p:nvPr/>
        </p:nvSpPr>
        <p:spPr>
          <a:xfrm>
            <a:off x="3401961" y="5158533"/>
            <a:ext cx="7951838" cy="412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b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ym typeface="Wingdings" panose="05000000000000000000" pitchFamily="2" charset="2"/>
              </a:rPr>
              <a:t> </a:t>
            </a:r>
            <a:r>
              <a:rPr lang="en-US" sz="1600" b="1" dirty="0"/>
              <a:t>Hobbies: </a:t>
            </a:r>
            <a:r>
              <a:rPr lang="en-US" sz="1600" dirty="0"/>
              <a:t>Cycling, Photography, Nature</a:t>
            </a:r>
            <a:endParaRPr lang="en-US" sz="1900" i="1" dirty="0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C5818077-FF57-3D15-84BC-D3D4AD9993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/>
              <a:t>Keio University Talk</a:t>
            </a:r>
            <a:endParaRPr lang="en-GB" dirty="0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B0B3F124-DAB4-8A33-FE11-1333B8718E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US" dirty="0"/>
              <a:t>14 September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2105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D7809-C63A-EE44-F416-8B7A36B59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D0EA93-DC76-3A7B-8D12-F9B858B416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C0E9C85-477C-5570-08FC-0286AB08C0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50640" y="3923227"/>
            <a:ext cx="7537343" cy="19416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My </a:t>
            </a:r>
            <a:r>
              <a:rPr lang="en-US" b="1" dirty="0"/>
              <a:t>Role</a:t>
            </a:r>
            <a:r>
              <a:rPr lang="en-US" dirty="0"/>
              <a:t> in the Team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Maintain the global version of </a:t>
            </a:r>
            <a:r>
              <a:rPr lang="en-US" sz="1800" dirty="0" err="1"/>
              <a:t>FeliX</a:t>
            </a:r>
            <a:r>
              <a:rPr lang="en-US" sz="1800" dirty="0"/>
              <a:t> (v25~)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Develop and Maintain </a:t>
            </a:r>
            <a:r>
              <a:rPr lang="en-US" sz="1800" i="1" dirty="0" err="1"/>
              <a:t>FeliXSim</a:t>
            </a:r>
            <a:r>
              <a:rPr lang="en-US" sz="1800" dirty="0"/>
              <a:t>, </a:t>
            </a:r>
            <a:r>
              <a:rPr lang="en-US" sz="1800" dirty="0" err="1"/>
              <a:t>FeliX’s</a:t>
            </a:r>
            <a:r>
              <a:rPr lang="en-US" sz="1800" dirty="0"/>
              <a:t> interactive simulator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Run large-scale scenario analyses with collaborators </a:t>
            </a:r>
            <a:br>
              <a:rPr lang="en-US" sz="1800" dirty="0"/>
            </a:br>
            <a:r>
              <a:rPr lang="en-US" sz="1800" dirty="0"/>
              <a:t>(e.g. Model Intercomparison Projects)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DA489B76-0072-1CA7-C2F8-91A482FC2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87" y="286794"/>
            <a:ext cx="10678824" cy="796688"/>
          </a:xfrm>
        </p:spPr>
        <p:txBody>
          <a:bodyPr/>
          <a:lstStyle/>
          <a:p>
            <a:r>
              <a:rPr lang="en-US" dirty="0"/>
              <a:t>My Role in IIASA/</a:t>
            </a:r>
            <a:r>
              <a:rPr lang="en-US" dirty="0" err="1"/>
              <a:t>FeliX</a:t>
            </a:r>
            <a:r>
              <a:rPr lang="en-US" dirty="0"/>
              <a:t> Team</a:t>
            </a:r>
          </a:p>
        </p:txBody>
      </p:sp>
      <p:pic>
        <p:nvPicPr>
          <p:cNvPr id="9" name="Picture 8" descr="Full of Economic-Environment Linkages and Integration dX/dt (FeliX) | IIASA">
            <a:extLst>
              <a:ext uri="{FF2B5EF4-FFF2-40B4-BE49-F238E27FC236}">
                <a16:creationId xmlns:a16="http://schemas.microsoft.com/office/drawing/2014/main" id="{5AB9121F-9514-26D2-CD3C-DD1F9489F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338" y="3913395"/>
            <a:ext cx="2606725" cy="1990440"/>
          </a:xfrm>
          <a:prstGeom prst="rect">
            <a:avLst/>
          </a:prstGeom>
        </p:spPr>
      </p:pic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2D6A773B-28F2-84F4-F66C-37991F40D59E}"/>
              </a:ext>
            </a:extLst>
          </p:cNvPr>
          <p:cNvSpPr txBox="1">
            <a:spLocks/>
          </p:cNvSpPr>
          <p:nvPr/>
        </p:nvSpPr>
        <p:spPr>
          <a:xfrm>
            <a:off x="3850640" y="1505024"/>
            <a:ext cx="7936509" cy="22640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b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About </a:t>
            </a:r>
            <a:r>
              <a:rPr lang="en-US" b="1" dirty="0" err="1"/>
              <a:t>FeliX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System dynamics-based global (+ regional) </a:t>
            </a:r>
            <a:r>
              <a:rPr lang="en-US" sz="1800" i="1" dirty="0"/>
              <a:t>Integrated Assessment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Includes nine modules to represent the dynamic Earth-Human system with feedback loops within and between them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Developed at IIASA since 2013.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FEA9881-3A20-A670-00E4-71E7C59155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148" y="1366362"/>
            <a:ext cx="2945714" cy="2432205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386AB8A9-63DE-0304-3C6C-6D2AD877A91C}"/>
              </a:ext>
            </a:extLst>
          </p:cNvPr>
          <p:cNvGrpSpPr/>
          <p:nvPr/>
        </p:nvGrpSpPr>
        <p:grpSpPr>
          <a:xfrm>
            <a:off x="6663559" y="573911"/>
            <a:ext cx="3909814" cy="729523"/>
            <a:chOff x="5867890" y="459319"/>
            <a:chExt cx="3909814" cy="729523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51D3C3E-9025-7D62-63E4-EB8B6047837D}"/>
                </a:ext>
              </a:extLst>
            </p:cNvPr>
            <p:cNvSpPr/>
            <p:nvPr/>
          </p:nvSpPr>
          <p:spPr>
            <a:xfrm>
              <a:off x="7458036" y="459321"/>
              <a:ext cx="729522" cy="729521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5F940B8-354F-8E00-D693-C13AED1BD5DC}"/>
                </a:ext>
              </a:extLst>
            </p:cNvPr>
            <p:cNvSpPr/>
            <p:nvPr/>
          </p:nvSpPr>
          <p:spPr>
            <a:xfrm>
              <a:off x="6662963" y="459320"/>
              <a:ext cx="729522" cy="729521"/>
            </a:xfrm>
            <a:prstGeom prst="ellipse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D9B9571-A3BB-1BFE-C4CA-1EB9CA82BCBA}"/>
                </a:ext>
              </a:extLst>
            </p:cNvPr>
            <p:cNvSpPr/>
            <p:nvPr/>
          </p:nvSpPr>
          <p:spPr>
            <a:xfrm>
              <a:off x="5867890" y="459321"/>
              <a:ext cx="729522" cy="729521"/>
            </a:xfrm>
            <a:prstGeom prst="ellipse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3A9AA29-55F3-8AD3-C283-000185A84AEF}"/>
                </a:ext>
              </a:extLst>
            </p:cNvPr>
            <p:cNvSpPr/>
            <p:nvPr/>
          </p:nvSpPr>
          <p:spPr>
            <a:xfrm>
              <a:off x="8253109" y="459321"/>
              <a:ext cx="729522" cy="729521"/>
            </a:xfrm>
            <a:prstGeom prst="ellipse">
              <a:avLst/>
            </a:prstGeom>
            <a:blipFill>
              <a:blip r:embed="rId8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2D7075D-BFC2-4D78-86D4-7CC6DE6CEB8D}"/>
                </a:ext>
              </a:extLst>
            </p:cNvPr>
            <p:cNvSpPr/>
            <p:nvPr/>
          </p:nvSpPr>
          <p:spPr>
            <a:xfrm>
              <a:off x="9048182" y="459319"/>
              <a:ext cx="729522" cy="729521"/>
            </a:xfrm>
            <a:prstGeom prst="ellipse">
              <a:avLst/>
            </a:prstGeom>
            <a:blipFill>
              <a:blip r:embed="rId9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Content Placeholder 1">
            <a:extLst>
              <a:ext uri="{FF2B5EF4-FFF2-40B4-BE49-F238E27FC236}">
                <a16:creationId xmlns:a16="http://schemas.microsoft.com/office/drawing/2014/main" id="{AC077A0B-2F87-7C9A-1CA9-905B0F84BF0E}"/>
              </a:ext>
            </a:extLst>
          </p:cNvPr>
          <p:cNvSpPr txBox="1">
            <a:spLocks/>
          </p:cNvSpPr>
          <p:nvPr/>
        </p:nvSpPr>
        <p:spPr>
          <a:xfrm>
            <a:off x="6663560" y="1355484"/>
            <a:ext cx="729522" cy="2484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b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dirty="0"/>
              <a:t>Sibel</a:t>
            </a:r>
          </a:p>
        </p:txBody>
      </p:sp>
      <p:sp>
        <p:nvSpPr>
          <p:cNvPr id="30" name="Content Placeholder 1">
            <a:extLst>
              <a:ext uri="{FF2B5EF4-FFF2-40B4-BE49-F238E27FC236}">
                <a16:creationId xmlns:a16="http://schemas.microsoft.com/office/drawing/2014/main" id="{CB5A8B73-3FC7-746C-3D58-CFA641364CD8}"/>
              </a:ext>
            </a:extLst>
          </p:cNvPr>
          <p:cNvSpPr txBox="1">
            <a:spLocks/>
          </p:cNvSpPr>
          <p:nvPr/>
        </p:nvSpPr>
        <p:spPr>
          <a:xfrm>
            <a:off x="7426223" y="1352127"/>
            <a:ext cx="729522" cy="24845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b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dirty="0"/>
              <a:t>Quanliang</a:t>
            </a:r>
          </a:p>
        </p:txBody>
      </p:sp>
      <p:sp>
        <p:nvSpPr>
          <p:cNvPr id="32" name="Content Placeholder 1">
            <a:extLst>
              <a:ext uri="{FF2B5EF4-FFF2-40B4-BE49-F238E27FC236}">
                <a16:creationId xmlns:a16="http://schemas.microsoft.com/office/drawing/2014/main" id="{DA6734E4-89C9-8B40-7B15-A5AD50F5F7B7}"/>
              </a:ext>
            </a:extLst>
          </p:cNvPr>
          <p:cNvSpPr txBox="1">
            <a:spLocks/>
          </p:cNvSpPr>
          <p:nvPr/>
        </p:nvSpPr>
        <p:spPr>
          <a:xfrm>
            <a:off x="8253705" y="1360557"/>
            <a:ext cx="729522" cy="2484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b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dirty="0"/>
              <a:t>Deepthi</a:t>
            </a:r>
          </a:p>
        </p:txBody>
      </p:sp>
      <p:sp>
        <p:nvSpPr>
          <p:cNvPr id="34" name="Content Placeholder 1">
            <a:extLst>
              <a:ext uri="{FF2B5EF4-FFF2-40B4-BE49-F238E27FC236}">
                <a16:creationId xmlns:a16="http://schemas.microsoft.com/office/drawing/2014/main" id="{10A09715-37E2-4011-65C0-74FE8E19F97F}"/>
              </a:ext>
            </a:extLst>
          </p:cNvPr>
          <p:cNvSpPr txBox="1">
            <a:spLocks/>
          </p:cNvSpPr>
          <p:nvPr/>
        </p:nvSpPr>
        <p:spPr>
          <a:xfrm>
            <a:off x="9048777" y="1346064"/>
            <a:ext cx="729522" cy="2484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b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dirty="0"/>
              <a:t>Ryan</a:t>
            </a:r>
          </a:p>
        </p:txBody>
      </p:sp>
      <p:sp>
        <p:nvSpPr>
          <p:cNvPr id="36" name="Content Placeholder 1">
            <a:extLst>
              <a:ext uri="{FF2B5EF4-FFF2-40B4-BE49-F238E27FC236}">
                <a16:creationId xmlns:a16="http://schemas.microsoft.com/office/drawing/2014/main" id="{3D18E502-C88F-C5F0-73CC-84BDA1E1078D}"/>
              </a:ext>
            </a:extLst>
          </p:cNvPr>
          <p:cNvSpPr txBox="1">
            <a:spLocks/>
          </p:cNvSpPr>
          <p:nvPr/>
        </p:nvSpPr>
        <p:spPr>
          <a:xfrm>
            <a:off x="9843850" y="1352127"/>
            <a:ext cx="729522" cy="2484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b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dirty="0"/>
              <a:t>David</a:t>
            </a:r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5B83C6F3-8D44-DBAE-2286-210E451AAF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/>
              <a:t>Keio University Talk</a:t>
            </a:r>
            <a:endParaRPr lang="en-GB" dirty="0"/>
          </a:p>
        </p:txBody>
      </p:sp>
      <p:sp>
        <p:nvSpPr>
          <p:cNvPr id="3" name="Date Placeholder 6">
            <a:extLst>
              <a:ext uri="{FF2B5EF4-FFF2-40B4-BE49-F238E27FC236}">
                <a16:creationId xmlns:a16="http://schemas.microsoft.com/office/drawing/2014/main" id="{65E0E662-A75B-C886-3F79-1D41FEBA0B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US" dirty="0"/>
              <a:t>14 September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9480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2B969-726A-5B00-FEA0-FC523EFE6F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879690" y="4232070"/>
            <a:ext cx="6129170" cy="18288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System Dynamics Modelling Framework </a:t>
            </a:r>
          </a:p>
          <a:p>
            <a:pPr marL="1028700" lvl="1" indent="-342900">
              <a:buFont typeface="Arial" panose="020B0604020202020204" pitchFamily="34" charset="0"/>
              <a:buChar char="•"/>
            </a:pPr>
            <a:r>
              <a:rPr lang="en-US" dirty="0"/>
              <a:t>Causal-based, Explicit Feedbacks</a:t>
            </a:r>
          </a:p>
          <a:p>
            <a:pPr marL="1028700" lvl="1" indent="-342900">
              <a:buFont typeface="Arial" panose="020B0604020202020204" pitchFamily="34" charset="0"/>
              <a:buChar char="•"/>
            </a:pPr>
            <a:r>
              <a:rPr lang="en-US" dirty="0"/>
              <a:t>Flexibility with “soft variables”</a:t>
            </a:r>
          </a:p>
          <a:p>
            <a:pPr lvl="1" indent="0">
              <a:buNone/>
            </a:pPr>
            <a:endParaRPr lang="en-US" dirty="0"/>
          </a:p>
          <a:p>
            <a:pPr lvl="1" indent="0">
              <a:buNone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(3) Great potential for exploring </a:t>
            </a:r>
            <a:r>
              <a:rPr lang="en-US" sz="1800" i="1" dirty="0">
                <a:solidFill>
                  <a:schemeClr val="bg1">
                    <a:lumMod val="50000"/>
                  </a:schemeClr>
                </a:solidFill>
              </a:rPr>
              <a:t>structure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C11A75-04F0-DC23-0B63-A50695ECB3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FE77173-C19C-B7A3-FD91-10D6A7A73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100967"/>
            <a:ext cx="10991088" cy="986315"/>
          </a:xfrm>
        </p:spPr>
        <p:txBody>
          <a:bodyPr/>
          <a:lstStyle/>
          <a:p>
            <a:r>
              <a:rPr lang="en-US" dirty="0" err="1"/>
              <a:t>FeliX</a:t>
            </a:r>
            <a:r>
              <a:rPr lang="en-US" dirty="0"/>
              <a:t> in the community of Global Models (i.e. IAMs)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036728-04B4-3C65-FF95-DBFC7F8BE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37" y="1035459"/>
            <a:ext cx="3846021" cy="2864059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B0DA4BD-EB04-F216-8CAA-4551E25F8812}"/>
              </a:ext>
            </a:extLst>
          </p:cNvPr>
          <p:cNvSpPr txBox="1">
            <a:spLocks/>
          </p:cNvSpPr>
          <p:nvPr/>
        </p:nvSpPr>
        <p:spPr>
          <a:xfrm>
            <a:off x="258748" y="4232071"/>
            <a:ext cx="5620942" cy="182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b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Computational Efficiency </a:t>
            </a:r>
            <a:r>
              <a:rPr lang="en-US" dirty="0"/>
              <a:t>(1 sec run)</a:t>
            </a:r>
          </a:p>
          <a:p>
            <a:pPr marL="1028700" lvl="1" indent="-342900">
              <a:buFont typeface="Arial" panose="020B0604020202020204" pitchFamily="34" charset="0"/>
              <a:buChar char="•"/>
            </a:pPr>
            <a:r>
              <a:rPr lang="en-US" dirty="0"/>
              <a:t>Running many simulations</a:t>
            </a:r>
          </a:p>
          <a:p>
            <a:pPr lvl="1" indent="0">
              <a:buNone/>
            </a:pPr>
            <a:endParaRPr lang="en-US" dirty="0"/>
          </a:p>
          <a:p>
            <a:pPr lvl="1" indent="0">
              <a:buNone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(1) Useful for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</a:rPr>
              <a:t>analysing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i="1" dirty="0">
                <a:solidFill>
                  <a:schemeClr val="bg1">
                    <a:lumMod val="50000"/>
                  </a:schemeClr>
                </a:solidFill>
              </a:rPr>
              <a:t>uncertainties</a:t>
            </a:r>
          </a:p>
          <a:p>
            <a:pPr lvl="1" indent="0">
              <a:buNone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(2) Useful for </a:t>
            </a:r>
            <a:r>
              <a:rPr lang="en-US" sz="1800" i="1" dirty="0">
                <a:solidFill>
                  <a:schemeClr val="bg1">
                    <a:lumMod val="50000"/>
                  </a:schemeClr>
                </a:solidFill>
              </a:rPr>
              <a:t>stakeholder engagement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C0AED4-A642-0E12-1A10-40663F76D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1120" y="1228244"/>
            <a:ext cx="4357988" cy="2759704"/>
          </a:xfrm>
          <a:prstGeom prst="rect">
            <a:avLst/>
          </a:prstGeom>
        </p:spPr>
      </p:pic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38B0E19D-D541-1C68-7989-E68BCC87A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/>
              <a:t>Keio University Talk</a:t>
            </a:r>
            <a:endParaRPr lang="en-GB" dirty="0"/>
          </a:p>
        </p:txBody>
      </p:sp>
      <p:sp>
        <p:nvSpPr>
          <p:cNvPr id="13" name="Date Placeholder 6">
            <a:extLst>
              <a:ext uri="{FF2B5EF4-FFF2-40B4-BE49-F238E27FC236}">
                <a16:creationId xmlns:a16="http://schemas.microsoft.com/office/drawing/2014/main" id="{2D2DCE02-447F-32C3-76E5-0129D66FC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US" dirty="0"/>
              <a:t>14 September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6958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18FB307-EBB6-C611-29FA-4380A809FC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6039" y="4776805"/>
            <a:ext cx="5792477" cy="1198499"/>
          </a:xfrm>
        </p:spPr>
        <p:txBody>
          <a:bodyPr>
            <a:normAutofit fontScale="92500"/>
          </a:bodyPr>
          <a:lstStyle/>
          <a:p>
            <a:pPr algn="ctr"/>
            <a:r>
              <a:rPr lang="en-US" sz="2400" b="1" dirty="0" err="1"/>
              <a:t>FeliXSim</a:t>
            </a:r>
            <a:r>
              <a:rPr lang="en-US" sz="2400" b="1" dirty="0"/>
              <a:t>: Interactive Simulator of </a:t>
            </a:r>
            <a:r>
              <a:rPr lang="en-US" sz="2400" b="1" dirty="0" err="1"/>
              <a:t>FeliX</a:t>
            </a:r>
            <a:endParaRPr lang="en-US" sz="2400" b="1" dirty="0"/>
          </a:p>
          <a:p>
            <a:pPr algn="ctr"/>
            <a:r>
              <a:rPr 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(2) Useful for </a:t>
            </a:r>
            <a:r>
              <a:rPr lang="en-US" sz="19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stakeholder engagement</a:t>
            </a:r>
            <a:endParaRPr lang="en-US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63FDEF-D8A6-E523-A9E1-38F3940AFD1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D43BB7A-2935-AC96-7A96-245F83DCA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365127"/>
            <a:ext cx="10991088" cy="719134"/>
          </a:xfrm>
        </p:spPr>
        <p:txBody>
          <a:bodyPr/>
          <a:lstStyle/>
          <a:p>
            <a:r>
              <a:rPr lang="en-US" dirty="0"/>
              <a:t>Two ongoing projects to demonstrate the use of </a:t>
            </a:r>
            <a:r>
              <a:rPr lang="en-US" dirty="0" err="1"/>
              <a:t>FeliX</a:t>
            </a:r>
            <a:r>
              <a:rPr lang="en-US" dirty="0"/>
              <a:t>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01C3284-A46B-8F97-348B-39593966D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7469" y="1299369"/>
            <a:ext cx="5387881" cy="340695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F7BEE60-E7E4-2547-83B4-D41E2CFCA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670" y="1461763"/>
            <a:ext cx="5426586" cy="3128766"/>
          </a:xfrm>
          <a:prstGeom prst="rect">
            <a:avLst/>
          </a:prstGeom>
        </p:spPr>
      </p:pic>
      <p:sp>
        <p:nvSpPr>
          <p:cNvPr id="26" name="Content Placeholder 1">
            <a:extLst>
              <a:ext uri="{FF2B5EF4-FFF2-40B4-BE49-F238E27FC236}">
                <a16:creationId xmlns:a16="http://schemas.microsoft.com/office/drawing/2014/main" id="{7BAA2C24-12E0-BD0F-3DCC-0A28C0F4815B}"/>
              </a:ext>
            </a:extLst>
          </p:cNvPr>
          <p:cNvSpPr txBox="1">
            <a:spLocks/>
          </p:cNvSpPr>
          <p:nvPr/>
        </p:nvSpPr>
        <p:spPr>
          <a:xfrm>
            <a:off x="6317470" y="4776805"/>
            <a:ext cx="5387881" cy="11984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b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Food System Feedback Uncertainties</a:t>
            </a:r>
          </a:p>
          <a:p>
            <a:pPr algn="ctr"/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(1) Useful for </a:t>
            </a:r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analysing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uncertainties</a:t>
            </a:r>
            <a:b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(3) Great potential for exploring 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structure</a:t>
            </a:r>
            <a:endParaRPr lang="en-US" sz="1800" i="1" dirty="0"/>
          </a:p>
          <a:p>
            <a:pPr algn="ctr"/>
            <a:endParaRPr lang="en-US" b="1" dirty="0"/>
          </a:p>
        </p:txBody>
      </p:sp>
      <p:sp>
        <p:nvSpPr>
          <p:cNvPr id="29" name="Footer Placeholder 5">
            <a:extLst>
              <a:ext uri="{FF2B5EF4-FFF2-40B4-BE49-F238E27FC236}">
                <a16:creationId xmlns:a16="http://schemas.microsoft.com/office/drawing/2014/main" id="{5C7D9CE9-2704-114C-4709-45531FDC72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/>
              <a:t>Keio University Talk</a:t>
            </a:r>
            <a:endParaRPr lang="en-GB" dirty="0"/>
          </a:p>
        </p:txBody>
      </p:sp>
      <p:sp>
        <p:nvSpPr>
          <p:cNvPr id="30" name="Date Placeholder 6">
            <a:extLst>
              <a:ext uri="{FF2B5EF4-FFF2-40B4-BE49-F238E27FC236}">
                <a16:creationId xmlns:a16="http://schemas.microsoft.com/office/drawing/2014/main" id="{ED473465-0B88-E4AE-90D1-19B8182BF4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US" dirty="0"/>
              <a:t>14 September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99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95024-F9D5-8735-B17C-7F979CBB5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9F5CD14-E7A7-153C-FEA2-566571D387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538" y="3175819"/>
            <a:ext cx="10739297" cy="1573162"/>
          </a:xfrm>
        </p:spPr>
        <p:txBody>
          <a:bodyPr>
            <a:normAutofit fontScale="90000"/>
          </a:bodyPr>
          <a:lstStyle/>
          <a:p>
            <a:r>
              <a:rPr lang="en-US" dirty="0"/>
              <a:t>FeliXSim: </a:t>
            </a:r>
            <a:br>
              <a:rPr lang="en-US" dirty="0"/>
            </a:br>
            <a:r>
              <a:rPr lang="en-US" sz="2700" dirty="0"/>
              <a:t>An Interactive Simulation Environment for Global Systems Modeling in Climate and Sustainability Contexts</a:t>
            </a:r>
            <a:br>
              <a:rPr lang="en-US" sz="2700" dirty="0"/>
            </a:br>
            <a:br>
              <a:rPr lang="en-US" sz="2700" dirty="0"/>
            </a:br>
            <a:r>
              <a:rPr lang="en-US" sz="27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International System Dynamics Conference 2026, Delft, Netherlands.</a:t>
            </a:r>
            <a:endParaRPr lang="en-US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Picture 6" descr="logo light">
            <a:extLst>
              <a:ext uri="{FF2B5EF4-FFF2-40B4-BE49-F238E27FC236}">
                <a16:creationId xmlns:a16="http://schemas.microsoft.com/office/drawing/2014/main" id="{A0A8F555-960A-4CC2-A554-7A2382FE371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74576" y="552341"/>
            <a:ext cx="1197643" cy="66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58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D4567-FBE4-9E26-5FE2-A45A2D11A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90002-ACB3-BA68-1E76-1E188381B7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6035D87C-446A-D53C-DFA4-F9E940D1F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84" y="55902"/>
            <a:ext cx="10678824" cy="796688"/>
          </a:xfrm>
        </p:spPr>
        <p:txBody>
          <a:bodyPr/>
          <a:lstStyle/>
          <a:p>
            <a:r>
              <a:rPr lang="en-US" b="1" dirty="0"/>
              <a:t>What </a:t>
            </a:r>
            <a:r>
              <a:rPr lang="en-US" dirty="0"/>
              <a:t>are “Interactive Simulators”?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AC61339-4766-785B-C774-54D143DEE2BC}"/>
              </a:ext>
            </a:extLst>
          </p:cNvPr>
          <p:cNvGrpSpPr/>
          <p:nvPr/>
        </p:nvGrpSpPr>
        <p:grpSpPr>
          <a:xfrm>
            <a:off x="1166154" y="893453"/>
            <a:ext cx="9859691" cy="5495831"/>
            <a:chOff x="1031111" y="1054179"/>
            <a:chExt cx="9859691" cy="5495831"/>
          </a:xfrm>
        </p:grpSpPr>
        <p:pic>
          <p:nvPicPr>
            <p:cNvPr id="5" name="Picture 4" descr="En-ROADS">
              <a:extLst>
                <a:ext uri="{FF2B5EF4-FFF2-40B4-BE49-F238E27FC236}">
                  <a16:creationId xmlns:a16="http://schemas.microsoft.com/office/drawing/2014/main" id="{E04CF745-E509-2171-FC81-ACEFE8BFA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3744" y="1054179"/>
              <a:ext cx="4860919" cy="2712393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C689B80-D4D7-4B38-2C88-E0302EC70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17621"/>
            <a:stretch>
              <a:fillRect/>
            </a:stretch>
          </p:blipFill>
          <p:spPr>
            <a:xfrm>
              <a:off x="1031111" y="3907535"/>
              <a:ext cx="4860919" cy="2642475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F8A3E41-266E-36D7-BB0D-9CAAFCFB4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13271" b="1266"/>
            <a:stretch>
              <a:fillRect/>
            </a:stretch>
          </p:blipFill>
          <p:spPr>
            <a:xfrm>
              <a:off x="6029883" y="1054179"/>
              <a:ext cx="4858287" cy="2702401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F493356-851F-D024-FCA4-0A1429446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240" r="16526"/>
            <a:stretch>
              <a:fillRect/>
            </a:stretch>
          </p:blipFill>
          <p:spPr>
            <a:xfrm>
              <a:off x="6029883" y="3901999"/>
              <a:ext cx="4860919" cy="2642475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2B81DA5-3208-CC7C-8517-D36597FFD306}"/>
                </a:ext>
              </a:extLst>
            </p:cNvPr>
            <p:cNvSpPr/>
            <p:nvPr/>
          </p:nvSpPr>
          <p:spPr>
            <a:xfrm>
              <a:off x="1102854" y="3384218"/>
              <a:ext cx="2358716" cy="279195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En-ROADS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A0BDB8-2B17-4578-4346-2D52C478D349}"/>
                </a:ext>
              </a:extLst>
            </p:cNvPr>
            <p:cNvSpPr/>
            <p:nvPr/>
          </p:nvSpPr>
          <p:spPr>
            <a:xfrm>
              <a:off x="6096000" y="3362731"/>
              <a:ext cx="2358716" cy="279195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The Global Calculator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F85BC9F-DA8A-7C99-0852-989A3724C62C}"/>
                </a:ext>
              </a:extLst>
            </p:cNvPr>
            <p:cNvSpPr/>
            <p:nvPr/>
          </p:nvSpPr>
          <p:spPr>
            <a:xfrm>
              <a:off x="6096000" y="6147096"/>
              <a:ext cx="2358716" cy="279195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Energy Policy Simulator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3CCC74C-0188-FB0F-87D7-6324F5B657B2}"/>
                </a:ext>
              </a:extLst>
            </p:cNvPr>
            <p:cNvSpPr/>
            <p:nvPr/>
          </p:nvSpPr>
          <p:spPr>
            <a:xfrm>
              <a:off x="1102854" y="6161140"/>
              <a:ext cx="2358716" cy="279195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err="1"/>
                <a:t>EUCalc</a:t>
              </a:r>
              <a:endParaRPr lang="en-US" sz="1400" b="1" dirty="0"/>
            </a:p>
          </p:txBody>
        </p:sp>
      </p:grpSp>
      <p:sp>
        <p:nvSpPr>
          <p:cNvPr id="24" name="Footer Placeholder 5">
            <a:extLst>
              <a:ext uri="{FF2B5EF4-FFF2-40B4-BE49-F238E27FC236}">
                <a16:creationId xmlns:a16="http://schemas.microsoft.com/office/drawing/2014/main" id="{3C12C51A-09E2-3BA3-EF34-AA9DB4E0DD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/>
              <a:t>International System Dynamics Conference 2026</a:t>
            </a:r>
            <a:endParaRPr lang="en-GB" dirty="0"/>
          </a:p>
        </p:txBody>
      </p:sp>
      <p:sp>
        <p:nvSpPr>
          <p:cNvPr id="25" name="Date Placeholder 6">
            <a:extLst>
              <a:ext uri="{FF2B5EF4-FFF2-40B4-BE49-F238E27FC236}">
                <a16:creationId xmlns:a16="http://schemas.microsoft.com/office/drawing/2014/main" id="{0BFC074F-1A62-CE48-3245-CAC3100491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US" dirty="0"/>
              <a:t>20 Jul – 24 Jul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8645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4A340-7880-7D17-876A-6228859BD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BA813A-6739-1CE2-41EB-1A4C9E4194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FF2774-A3C2-1D9E-E9C5-C958E8CF7E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International System Dynamics Conference 2026</a:t>
            </a:r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9F876C5-CB7C-8743-367D-9A2AAFC96E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78299" y="1478935"/>
            <a:ext cx="7655039" cy="4119432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Tx/>
              <a:buChar char="-"/>
            </a:pPr>
            <a:r>
              <a:rPr lang="en-US" sz="2400" dirty="0"/>
              <a:t>Changing</a:t>
            </a:r>
            <a:r>
              <a:rPr lang="en-US" sz="2400" b="1" dirty="0"/>
              <a:t> Roles </a:t>
            </a:r>
            <a:r>
              <a:rPr lang="en-US" sz="2400" dirty="0"/>
              <a:t>of (Integrated Assessment) Models </a:t>
            </a:r>
            <a:br>
              <a:rPr lang="en-US" sz="2400" dirty="0"/>
            </a:br>
            <a:r>
              <a:rPr lang="en-US" sz="1400" dirty="0"/>
              <a:t>(</a:t>
            </a:r>
            <a:r>
              <a:rPr lang="en-US" sz="1400" dirty="0">
                <a:solidFill>
                  <a:schemeClr val="accent6"/>
                </a:solidFill>
              </a:rPr>
              <a:t>Van Beek et al., 2020</a:t>
            </a:r>
            <a:r>
              <a:rPr lang="en-US" sz="1400" dirty="0"/>
              <a:t>)</a:t>
            </a:r>
          </a:p>
          <a:p>
            <a:pPr marL="1028700" lvl="1" indent="-342900">
              <a:buFontTx/>
              <a:buChar char="-"/>
            </a:pPr>
            <a:r>
              <a:rPr lang="en-US" sz="2400" dirty="0"/>
              <a:t>Global models are crucial for decision-making</a:t>
            </a:r>
          </a:p>
          <a:p>
            <a:pPr marL="1028700" lvl="1" indent="-342900">
              <a:buFontTx/>
              <a:buChar char="-"/>
            </a:pPr>
            <a:r>
              <a:rPr lang="en-US" sz="2400" dirty="0"/>
              <a:t>Implementation is a focus, and not the most inclusive due to accessibility gaps</a:t>
            </a:r>
            <a:br>
              <a:rPr lang="en-US" sz="2400" dirty="0"/>
            </a:br>
            <a:endParaRPr lang="en-US" sz="2400" dirty="0"/>
          </a:p>
          <a:p>
            <a:pPr marL="342900" indent="-342900">
              <a:buFontTx/>
              <a:buChar char="-"/>
            </a:pPr>
            <a:r>
              <a:rPr lang="en-US" sz="2400" dirty="0">
                <a:sym typeface="Wingdings" panose="05000000000000000000" pitchFamily="2" charset="2"/>
              </a:rPr>
              <a:t>Addressing the</a:t>
            </a:r>
            <a:r>
              <a:rPr lang="en-US" sz="2400" b="1" dirty="0">
                <a:sym typeface="Wingdings" panose="05000000000000000000" pitchFamily="2" charset="2"/>
              </a:rPr>
              <a:t> Intention-Action Gap </a:t>
            </a:r>
            <a:br>
              <a:rPr lang="en-US" sz="2400" b="1" dirty="0">
                <a:sym typeface="Wingdings" panose="05000000000000000000" pitchFamily="2" charset="2"/>
              </a:rPr>
            </a:br>
            <a:r>
              <a:rPr lang="en-US" sz="1400" dirty="0"/>
              <a:t>(</a:t>
            </a:r>
            <a:r>
              <a:rPr lang="en-US" sz="1400" dirty="0">
                <a:solidFill>
                  <a:schemeClr val="accent6"/>
                </a:solidFill>
              </a:rPr>
              <a:t>UNESDOC, 2024</a:t>
            </a:r>
            <a:r>
              <a:rPr lang="en-US" sz="1400" dirty="0"/>
              <a:t>)</a:t>
            </a:r>
            <a:endParaRPr lang="en-US" sz="2400" b="1" dirty="0">
              <a:sym typeface="Wingdings" panose="05000000000000000000" pitchFamily="2" charset="2"/>
            </a:endParaRPr>
          </a:p>
          <a:p>
            <a:pPr marL="1028700" lvl="1" indent="-342900">
              <a:buFontTx/>
              <a:buChar char="-"/>
            </a:pPr>
            <a:r>
              <a:rPr lang="en-US" sz="2400" dirty="0"/>
              <a:t>Knowledge doesn’t translate to sustained actions</a:t>
            </a:r>
          </a:p>
          <a:p>
            <a:pPr marL="1028700" lvl="1" indent="-342900">
              <a:buFontTx/>
              <a:buChar char="-"/>
            </a:pPr>
            <a:r>
              <a:rPr lang="en-US" sz="2400" dirty="0"/>
              <a:t>Social, emotional, action-oriented learning needed</a:t>
            </a:r>
          </a:p>
          <a:p>
            <a:pPr marL="1028700" lvl="1" indent="-342900">
              <a:buFontTx/>
              <a:buChar char="-"/>
            </a:pPr>
            <a:endParaRPr lang="en-US" sz="2400" dirty="0"/>
          </a:p>
          <a:p>
            <a:r>
              <a:rPr lang="en-US" sz="2400" dirty="0"/>
              <a:t>In Summary; Better </a:t>
            </a:r>
            <a:r>
              <a:rPr lang="en-US" sz="2400" b="1" dirty="0"/>
              <a:t>Engagement!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FEBF0D20-E04D-5C77-AD20-1768AC9A9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84" y="55902"/>
            <a:ext cx="10678824" cy="796688"/>
          </a:xfrm>
        </p:spPr>
        <p:txBody>
          <a:bodyPr/>
          <a:lstStyle/>
          <a:p>
            <a:r>
              <a:rPr lang="en-US" b="1" dirty="0"/>
              <a:t>Why</a:t>
            </a:r>
            <a:r>
              <a:rPr lang="en-US" dirty="0"/>
              <a:t> Interactive Simulators?</a:t>
            </a:r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092034D6-E242-BEB6-6E01-593501D30D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US" dirty="0"/>
              <a:t>20 Jul – 24 Jul 2026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186C1B-41B8-93D0-12B2-7E5AA5FC9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700" y="1365703"/>
            <a:ext cx="3104861" cy="16807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2B93E5-0238-3EEB-698B-145EA3FB7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175" y="3066916"/>
            <a:ext cx="3153386" cy="199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513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D4DBEC-E435-4363-B0B0-698169ADD3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2712" y="1426336"/>
            <a:ext cx="5574792" cy="1934083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 algn="ctr"/>
            <a:r>
              <a:rPr lang="en-US" sz="2400" b="1" dirty="0"/>
              <a:t>Non-expert Engagement </a:t>
            </a:r>
          </a:p>
          <a:p>
            <a:pPr algn="ctr"/>
            <a:r>
              <a:rPr lang="en-US" sz="1800" dirty="0"/>
              <a:t>Accessible for non-experts to explore scenarios</a:t>
            </a:r>
          </a:p>
          <a:p>
            <a:pPr algn="ctr"/>
            <a:r>
              <a:rPr lang="en-US" sz="1800" dirty="0"/>
              <a:t>Engagement on emotions, values and motivations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D77CD-A14C-168F-676B-2D447B33662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54496" y="1426336"/>
            <a:ext cx="5574792" cy="1934083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 algn="ctr"/>
            <a:r>
              <a:rPr lang="en-US" sz="2400" b="1" dirty="0"/>
              <a:t>Scientifically Rigorous</a:t>
            </a:r>
          </a:p>
          <a:p>
            <a:pPr algn="ctr"/>
            <a:r>
              <a:rPr lang="en-US" sz="1800" dirty="0"/>
              <a:t>Constantly updated to literature</a:t>
            </a:r>
          </a:p>
          <a:p>
            <a:pPr algn="ctr"/>
            <a:r>
              <a:rPr lang="en-US" sz="1800" dirty="0"/>
              <a:t>Aligned to scientific/policy discourse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DA7D8B-49A6-AB2A-D136-3D385C94E27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10AA51B-221D-BCC2-5406-13CD862FE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365127"/>
            <a:ext cx="10991088" cy="673868"/>
          </a:xfrm>
        </p:spPr>
        <p:txBody>
          <a:bodyPr/>
          <a:lstStyle/>
          <a:p>
            <a:r>
              <a:rPr lang="en-US" b="1" dirty="0"/>
              <a:t>Goal </a:t>
            </a:r>
            <a:r>
              <a:rPr lang="en-US" dirty="0"/>
              <a:t>for </a:t>
            </a:r>
            <a:r>
              <a:rPr lang="en-US" i="1" dirty="0" err="1"/>
              <a:t>FeliXSim</a:t>
            </a:r>
            <a:endParaRPr lang="en-US" i="1" dirty="0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8EBBEEA7-132D-BF04-0954-2D419601D5A1}"/>
              </a:ext>
            </a:extLst>
          </p:cNvPr>
          <p:cNvSpPr txBox="1">
            <a:spLocks/>
          </p:cNvSpPr>
          <p:nvPr/>
        </p:nvSpPr>
        <p:spPr>
          <a:xfrm>
            <a:off x="362712" y="3688080"/>
            <a:ext cx="11466576" cy="17956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Interactive Simulator for the Food System</a:t>
            </a:r>
          </a:p>
          <a:p>
            <a:pPr algn="ctr"/>
            <a:r>
              <a:rPr lang="en-US" sz="1800" dirty="0"/>
              <a:t>One of the</a:t>
            </a:r>
            <a:r>
              <a:rPr lang="en-US" sz="1800" b="1" dirty="0"/>
              <a:t> </a:t>
            </a:r>
            <a:r>
              <a:rPr lang="en-US" sz="1800" dirty="0"/>
              <a:t>largest drivers of environmental change</a:t>
            </a:r>
            <a:endParaRPr lang="en-US" sz="1800" b="1" dirty="0"/>
          </a:p>
          <a:p>
            <a:pPr algn="ctr"/>
            <a:r>
              <a:rPr lang="en-US" sz="1800" dirty="0"/>
              <a:t>Consumer Perspective: Individuals hold the greatest impact-mitigation option (diet, food waste)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0755D20B-FA73-A877-CF40-8D2B974FCF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/>
              <a:t>International System Dynamics Conference 2026</a:t>
            </a:r>
            <a:endParaRPr lang="en-GB" dirty="0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8CC37B24-9B15-154A-6DCF-338741BA4D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US" dirty="0"/>
              <a:t>20 Jul – 24 Jul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1767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15205-7C09-6F87-726C-C32B72CDB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ontent Placeholder 1">
            <a:extLst>
              <a:ext uri="{FF2B5EF4-FFF2-40B4-BE49-F238E27FC236}">
                <a16:creationId xmlns:a16="http://schemas.microsoft.com/office/drawing/2014/main" id="{1300DB86-6D9B-C717-A8E5-12871264C2A0}"/>
              </a:ext>
            </a:extLst>
          </p:cNvPr>
          <p:cNvSpPr txBox="1">
            <a:spLocks/>
          </p:cNvSpPr>
          <p:nvPr/>
        </p:nvSpPr>
        <p:spPr>
          <a:xfrm>
            <a:off x="6096000" y="870463"/>
            <a:ext cx="5695139" cy="465351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u="sng" dirty="0"/>
              <a:t>FeliXSim (Web Interface)</a:t>
            </a:r>
            <a:br>
              <a:rPr lang="en-US" u="sng" dirty="0"/>
            </a:br>
            <a:br>
              <a:rPr lang="en-US" u="sng" dirty="0"/>
            </a:br>
            <a:br>
              <a:rPr lang="en-US" u="sng" dirty="0"/>
            </a:br>
            <a:br>
              <a:rPr lang="en-US" u="sng" dirty="0"/>
            </a:br>
            <a:br>
              <a:rPr lang="en-US" u="sng" dirty="0"/>
            </a:br>
            <a:br>
              <a:rPr lang="en-US" u="sng" dirty="0"/>
            </a:br>
            <a:br>
              <a:rPr lang="en-US" u="sng" dirty="0"/>
            </a:br>
            <a:br>
              <a:rPr lang="en-US" u="sng" dirty="0"/>
            </a:br>
            <a:br>
              <a:rPr lang="en-US" u="sng" dirty="0"/>
            </a:b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Configure variables flexibly into an </a:t>
            </a:r>
            <a:r>
              <a:rPr lang="en-US" sz="1600" b="1" dirty="0"/>
              <a:t>input-output</a:t>
            </a:r>
            <a:r>
              <a:rPr lang="en-US" sz="1600" dirty="0"/>
              <a:t> format; scoped to </a:t>
            </a:r>
            <a:r>
              <a:rPr lang="en-US" sz="1600" b="1" dirty="0"/>
              <a:t>food systems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/>
              <a:t>Interactive elements </a:t>
            </a:r>
            <a:r>
              <a:rPr lang="en-US" sz="1600" dirty="0"/>
              <a:t>for scenario exploration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/>
              <a:t>Web Tech: </a:t>
            </a:r>
            <a:r>
              <a:rPr lang="en-US" sz="1600" dirty="0" err="1"/>
              <a:t>WebAssembly</a:t>
            </a:r>
            <a:r>
              <a:rPr lang="en-US" sz="1600" dirty="0"/>
              <a:t>, jQuery, Chart.js, </a:t>
            </a:r>
            <a:r>
              <a:rPr lang="en-US" sz="1600" dirty="0" err="1"/>
              <a:t>etc</a:t>
            </a: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5E1163-BC38-EA27-C3FC-56774AA4CF9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AFEF67E-8C3A-DBDF-1937-0568AE6A7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84" y="55902"/>
            <a:ext cx="10678824" cy="796688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6"/>
                </a:solidFill>
              </a:rPr>
              <a:t>Development</a:t>
            </a:r>
            <a:r>
              <a:rPr lang="en-US" dirty="0">
                <a:solidFill>
                  <a:schemeClr val="accent6"/>
                </a:solidFill>
              </a:rPr>
              <a:t> of </a:t>
            </a:r>
            <a:r>
              <a:rPr lang="en-US" i="1" dirty="0">
                <a:solidFill>
                  <a:schemeClr val="accent6"/>
                </a:solidFill>
              </a:rPr>
              <a:t>FeliXSim</a:t>
            </a:r>
            <a:r>
              <a:rPr lang="en-US" dirty="0">
                <a:solidFill>
                  <a:schemeClr val="accent6"/>
                </a:solidFill>
              </a:rPr>
              <a:t>?</a:t>
            </a:r>
          </a:p>
        </p:txBody>
      </p:sp>
      <p:sp>
        <p:nvSpPr>
          <p:cNvPr id="69" name="Content Placeholder 1">
            <a:extLst>
              <a:ext uri="{FF2B5EF4-FFF2-40B4-BE49-F238E27FC236}">
                <a16:creationId xmlns:a16="http://schemas.microsoft.com/office/drawing/2014/main" id="{BA386135-5C75-802F-C2CE-8A51FBFAF4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8260" y="870463"/>
            <a:ext cx="5460451" cy="4653517"/>
          </a:xfrm>
        </p:spPr>
        <p:txBody>
          <a:bodyPr>
            <a:normAutofit/>
          </a:bodyPr>
          <a:lstStyle/>
          <a:p>
            <a:pPr algn="ctr"/>
            <a:r>
              <a:rPr lang="en-US" u="sng" dirty="0" err="1"/>
              <a:t>FeliX</a:t>
            </a:r>
            <a:r>
              <a:rPr lang="en-US" u="sng" dirty="0"/>
              <a:t> v26 (</a:t>
            </a:r>
            <a:r>
              <a:rPr lang="en-US" u="sng" dirty="0" err="1"/>
              <a:t>Vensim</a:t>
            </a:r>
            <a:r>
              <a:rPr lang="en-US" u="sng" dirty="0"/>
              <a:t> Model)</a:t>
            </a:r>
            <a:r>
              <a:rPr lang="en-US" dirty="0"/>
              <a:t> </a:t>
            </a:r>
            <a:r>
              <a:rPr lang="en-US" sz="1100" dirty="0"/>
              <a:t>(</a:t>
            </a:r>
            <a:r>
              <a:rPr lang="en-US" sz="1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IIASA, 2024</a:t>
            </a:r>
            <a:r>
              <a:rPr lang="en-US" sz="1100" dirty="0"/>
              <a:t>)</a:t>
            </a:r>
            <a:br>
              <a:rPr lang="en-US" u="sng" dirty="0"/>
            </a:br>
            <a:br>
              <a:rPr lang="en-US" u="sng" dirty="0"/>
            </a:br>
            <a:br>
              <a:rPr lang="en-US" u="sng" dirty="0"/>
            </a:br>
            <a:br>
              <a:rPr lang="en-US" u="sng" dirty="0"/>
            </a:br>
            <a:br>
              <a:rPr lang="en-US" u="sng" dirty="0"/>
            </a:br>
            <a:br>
              <a:rPr lang="en-US" u="sng" dirty="0"/>
            </a:br>
            <a:br>
              <a:rPr lang="en-US" u="sng" dirty="0"/>
            </a:br>
            <a:br>
              <a:rPr lang="en-US" u="sng" dirty="0"/>
            </a:b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/>
              <a:t>System dynamics-</a:t>
            </a:r>
            <a:r>
              <a:rPr lang="en-US" sz="1600" dirty="0"/>
              <a:t>based global IAM (1900 to 2100)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Includes </a:t>
            </a:r>
            <a:r>
              <a:rPr lang="en-US" sz="1600" b="1" dirty="0"/>
              <a:t>nine modules </a:t>
            </a:r>
            <a:r>
              <a:rPr lang="en-US" sz="1600" dirty="0"/>
              <a:t>to represent the dynamic </a:t>
            </a:r>
            <a:r>
              <a:rPr lang="en-US" sz="1600" b="1" dirty="0"/>
              <a:t>Earth-Human</a:t>
            </a:r>
            <a:r>
              <a:rPr lang="en-US" sz="1600" dirty="0"/>
              <a:t> system with </a:t>
            </a:r>
            <a:r>
              <a:rPr lang="en-US" sz="1600" b="1" dirty="0"/>
              <a:t>feedback loops </a:t>
            </a:r>
            <a:r>
              <a:rPr lang="en-US" sz="1600" dirty="0"/>
              <a:t>within and between them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83A7394-858D-2C37-7E12-B5C7B89EEF9E}"/>
              </a:ext>
            </a:extLst>
          </p:cNvPr>
          <p:cNvGrpSpPr/>
          <p:nvPr/>
        </p:nvGrpSpPr>
        <p:grpSpPr>
          <a:xfrm>
            <a:off x="5630243" y="1173186"/>
            <a:ext cx="6227267" cy="2633734"/>
            <a:chOff x="637988" y="13455747"/>
            <a:chExt cx="12840148" cy="5223457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F0942E37-4B9B-20A9-3884-5BBFF38C546F}"/>
                </a:ext>
              </a:extLst>
            </p:cNvPr>
            <p:cNvSpPr/>
            <p:nvPr/>
          </p:nvSpPr>
          <p:spPr>
            <a:xfrm>
              <a:off x="5815363" y="15604878"/>
              <a:ext cx="2090811" cy="1334174"/>
            </a:xfrm>
            <a:prstGeom prst="rect">
              <a:avLst/>
            </a:prstGeom>
            <a:solidFill>
              <a:srgbClr val="2B215E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FeliX</a:t>
              </a:r>
              <a:r>
                <a:rPr lang="en-US" sz="11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IAM</a:t>
              </a:r>
              <a:br>
                <a:rPr lang="en-US" sz="11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11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(Simulated in Real Time)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3BC4FE9-4F00-259D-D9D2-3EB973C55F64}"/>
                </a:ext>
              </a:extLst>
            </p:cNvPr>
            <p:cNvSpPr txBox="1"/>
            <p:nvPr/>
          </p:nvSpPr>
          <p:spPr>
            <a:xfrm>
              <a:off x="637988" y="14257266"/>
              <a:ext cx="4208140" cy="3300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400" b="1" i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Scenario Inputs</a:t>
              </a:r>
            </a:p>
            <a:p>
              <a:pPr algn="r">
                <a:lnSpc>
                  <a:spcPct val="150000"/>
                </a:lnSpc>
              </a:pPr>
              <a:r>
                <a:rPr lang="en-US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Consumption</a:t>
              </a:r>
            </a:p>
            <a:p>
              <a:pPr algn="r">
                <a:lnSpc>
                  <a:spcPct val="150000"/>
                </a:lnSpc>
              </a:pPr>
              <a:r>
                <a:rPr lang="en-US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Production</a:t>
              </a:r>
            </a:p>
            <a:p>
              <a:pPr algn="r">
                <a:lnSpc>
                  <a:spcPct val="150000"/>
                </a:lnSpc>
              </a:pPr>
              <a:r>
                <a:rPr lang="en-US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Uncertainties</a:t>
              </a:r>
            </a:p>
            <a:p>
              <a:pPr algn="r">
                <a:lnSpc>
                  <a:spcPct val="150000"/>
                </a:lnSpc>
              </a:pPr>
              <a:r>
                <a:rPr lang="en-US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External Drivers 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0223ED1-ED7D-FDE7-D86D-9457520DD19A}"/>
                </a:ext>
              </a:extLst>
            </p:cNvPr>
            <p:cNvSpPr txBox="1"/>
            <p:nvPr/>
          </p:nvSpPr>
          <p:spPr>
            <a:xfrm>
              <a:off x="9480514" y="13455747"/>
              <a:ext cx="3997622" cy="5223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b="1" i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System Outcomes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Food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Nutrition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Land Use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Climate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Fertilizer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Biodiversity </a:t>
              </a:r>
            </a:p>
            <a:p>
              <a:pPr>
                <a:lnSpc>
                  <a:spcPct val="150000"/>
                </a:lnSpc>
              </a:pPr>
              <a:r>
                <a:rPr lang="en-US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Water</a:t>
              </a:r>
            </a:p>
          </p:txBody>
        </p: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3712D685-EE1F-D526-745A-5C799D5B0C7B}"/>
                </a:ext>
              </a:extLst>
            </p:cNvPr>
            <p:cNvCxnSpPr>
              <a:cxnSpLocks/>
            </p:cNvCxnSpPr>
            <p:nvPr/>
          </p:nvCxnSpPr>
          <p:spPr>
            <a:xfrm>
              <a:off x="2258241" y="15552074"/>
              <a:ext cx="2651295" cy="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666DBB61-BD31-7A2B-2D69-9BDBED04E3CF}"/>
                </a:ext>
              </a:extLst>
            </p:cNvPr>
            <p:cNvCxnSpPr>
              <a:cxnSpLocks/>
            </p:cNvCxnSpPr>
            <p:nvPr/>
          </p:nvCxnSpPr>
          <p:spPr>
            <a:xfrm>
              <a:off x="2666750" y="16187080"/>
              <a:ext cx="2242789" cy="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19284B3D-6DBE-2242-C49E-AA31A552DC96}"/>
                </a:ext>
              </a:extLst>
            </p:cNvPr>
            <p:cNvCxnSpPr>
              <a:cxnSpLocks/>
            </p:cNvCxnSpPr>
            <p:nvPr/>
          </p:nvCxnSpPr>
          <p:spPr>
            <a:xfrm>
              <a:off x="2258241" y="16822587"/>
              <a:ext cx="2651297" cy="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898AFD3D-986B-9324-5FE0-61A02E2DB8DF}"/>
                </a:ext>
              </a:extLst>
            </p:cNvPr>
            <p:cNvCxnSpPr>
              <a:cxnSpLocks/>
            </p:cNvCxnSpPr>
            <p:nvPr/>
          </p:nvCxnSpPr>
          <p:spPr>
            <a:xfrm>
              <a:off x="1881157" y="17471811"/>
              <a:ext cx="2995905" cy="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253D7AEE-C7CE-8496-836B-D2767741ADB4}"/>
                </a:ext>
              </a:extLst>
            </p:cNvPr>
            <p:cNvCxnSpPr>
              <a:cxnSpLocks/>
              <a:endCxn id="71" idx="1"/>
            </p:cNvCxnSpPr>
            <p:nvPr/>
          </p:nvCxnSpPr>
          <p:spPr>
            <a:xfrm>
              <a:off x="4903885" y="15552074"/>
              <a:ext cx="911478" cy="719891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BABC9350-67DE-985F-78B1-992FB79BC8C2}"/>
                </a:ext>
              </a:extLst>
            </p:cNvPr>
            <p:cNvCxnSpPr>
              <a:cxnSpLocks/>
              <a:endCxn id="71" idx="1"/>
            </p:cNvCxnSpPr>
            <p:nvPr/>
          </p:nvCxnSpPr>
          <p:spPr>
            <a:xfrm>
              <a:off x="4903885" y="16187079"/>
              <a:ext cx="911478" cy="84886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078071BD-C6A6-8B82-2F76-FE2ABD0914D4}"/>
                </a:ext>
              </a:extLst>
            </p:cNvPr>
            <p:cNvCxnSpPr>
              <a:cxnSpLocks/>
              <a:endCxn id="71" idx="1"/>
            </p:cNvCxnSpPr>
            <p:nvPr/>
          </p:nvCxnSpPr>
          <p:spPr>
            <a:xfrm flipV="1">
              <a:off x="4903885" y="16271965"/>
              <a:ext cx="911478" cy="558543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651B8830-8B3E-F7E2-1580-DDB7F6F71B4B}"/>
                </a:ext>
              </a:extLst>
            </p:cNvPr>
            <p:cNvCxnSpPr>
              <a:cxnSpLocks/>
              <a:endCxn id="71" idx="1"/>
            </p:cNvCxnSpPr>
            <p:nvPr/>
          </p:nvCxnSpPr>
          <p:spPr>
            <a:xfrm flipV="1">
              <a:off x="4877060" y="16271965"/>
              <a:ext cx="938303" cy="1199846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B49E8B1E-C4ED-2B4D-F0FA-7A83C36920D0}"/>
                </a:ext>
              </a:extLst>
            </p:cNvPr>
            <p:cNvCxnSpPr>
              <a:cxnSpLocks/>
            </p:cNvCxnSpPr>
            <p:nvPr/>
          </p:nvCxnSpPr>
          <p:spPr>
            <a:xfrm>
              <a:off x="9461425" y="14741065"/>
              <a:ext cx="1974045" cy="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31F75801-FE41-CFC8-4699-1B69DC813B96}"/>
                </a:ext>
              </a:extLst>
            </p:cNvPr>
            <p:cNvCxnSpPr>
              <a:cxnSpLocks/>
            </p:cNvCxnSpPr>
            <p:nvPr/>
          </p:nvCxnSpPr>
          <p:spPr>
            <a:xfrm>
              <a:off x="9461425" y="15381145"/>
              <a:ext cx="1974045" cy="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DA5779D1-5608-4324-D425-57036D63D28E}"/>
                </a:ext>
              </a:extLst>
            </p:cNvPr>
            <p:cNvCxnSpPr>
              <a:cxnSpLocks/>
            </p:cNvCxnSpPr>
            <p:nvPr/>
          </p:nvCxnSpPr>
          <p:spPr>
            <a:xfrm>
              <a:off x="9461425" y="16021225"/>
              <a:ext cx="1974045" cy="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8AE043C-3FEC-077D-0433-371E52B6ED98}"/>
                </a:ext>
              </a:extLst>
            </p:cNvPr>
            <p:cNvCxnSpPr>
              <a:cxnSpLocks/>
            </p:cNvCxnSpPr>
            <p:nvPr/>
          </p:nvCxnSpPr>
          <p:spPr>
            <a:xfrm>
              <a:off x="9428948" y="16658257"/>
              <a:ext cx="2006522" cy="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FA6EB451-4CEF-6025-CE60-BEA4568A67EF}"/>
                </a:ext>
              </a:extLst>
            </p:cNvPr>
            <p:cNvCxnSpPr>
              <a:cxnSpLocks/>
            </p:cNvCxnSpPr>
            <p:nvPr/>
          </p:nvCxnSpPr>
          <p:spPr>
            <a:xfrm>
              <a:off x="9452404" y="17298665"/>
              <a:ext cx="1983066" cy="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75618200-AF02-9AB3-47B5-1B55A7C7D673}"/>
                </a:ext>
              </a:extLst>
            </p:cNvPr>
            <p:cNvCxnSpPr>
              <a:cxnSpLocks/>
            </p:cNvCxnSpPr>
            <p:nvPr/>
          </p:nvCxnSpPr>
          <p:spPr>
            <a:xfrm>
              <a:off x="9452404" y="17938745"/>
              <a:ext cx="1983066" cy="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835FCD53-5C0D-302A-2BB0-E24F8B808ACE}"/>
                </a:ext>
              </a:extLst>
            </p:cNvPr>
            <p:cNvCxnSpPr>
              <a:cxnSpLocks/>
            </p:cNvCxnSpPr>
            <p:nvPr/>
          </p:nvCxnSpPr>
          <p:spPr>
            <a:xfrm>
              <a:off x="9465647" y="18581873"/>
              <a:ext cx="1969823" cy="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C2774A76-DB8B-0B3E-C1F3-5E95C2005580}"/>
                </a:ext>
              </a:extLst>
            </p:cNvPr>
            <p:cNvCxnSpPr>
              <a:cxnSpLocks/>
              <a:stCxn id="71" idx="3"/>
            </p:cNvCxnSpPr>
            <p:nvPr/>
          </p:nvCxnSpPr>
          <p:spPr>
            <a:xfrm flipV="1">
              <a:off x="7906174" y="14741065"/>
              <a:ext cx="1568300" cy="153090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3C1CB6E1-31FA-03AE-2E39-E5451F667CAA}"/>
                </a:ext>
              </a:extLst>
            </p:cNvPr>
            <p:cNvCxnSpPr>
              <a:cxnSpLocks/>
              <a:stCxn id="71" idx="3"/>
            </p:cNvCxnSpPr>
            <p:nvPr/>
          </p:nvCxnSpPr>
          <p:spPr>
            <a:xfrm flipV="1">
              <a:off x="7906174" y="15381145"/>
              <a:ext cx="1568300" cy="89082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D6BE699D-EB84-5B7C-8F36-ABD5CFB9EF6E}"/>
                </a:ext>
              </a:extLst>
            </p:cNvPr>
            <p:cNvCxnSpPr>
              <a:cxnSpLocks/>
              <a:stCxn id="71" idx="3"/>
            </p:cNvCxnSpPr>
            <p:nvPr/>
          </p:nvCxnSpPr>
          <p:spPr>
            <a:xfrm flipV="1">
              <a:off x="7906174" y="16021225"/>
              <a:ext cx="1568300" cy="25074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DF06F471-6F5B-E573-7347-6DFA44DD4143}"/>
                </a:ext>
              </a:extLst>
            </p:cNvPr>
            <p:cNvCxnSpPr>
              <a:cxnSpLocks/>
              <a:stCxn id="71" idx="3"/>
            </p:cNvCxnSpPr>
            <p:nvPr/>
          </p:nvCxnSpPr>
          <p:spPr>
            <a:xfrm>
              <a:off x="7906174" y="16271965"/>
              <a:ext cx="1522774" cy="386292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70439DB2-B393-AEA6-9A70-B3241A935B1F}"/>
                </a:ext>
              </a:extLst>
            </p:cNvPr>
            <p:cNvCxnSpPr>
              <a:cxnSpLocks/>
              <a:stCxn id="71" idx="3"/>
            </p:cNvCxnSpPr>
            <p:nvPr/>
          </p:nvCxnSpPr>
          <p:spPr>
            <a:xfrm>
              <a:off x="7906174" y="16271965"/>
              <a:ext cx="1555251" cy="1027713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CA7AA5A8-F62C-8DBD-7765-8BE76187859F}"/>
                </a:ext>
              </a:extLst>
            </p:cNvPr>
            <p:cNvCxnSpPr>
              <a:cxnSpLocks/>
            </p:cNvCxnSpPr>
            <p:nvPr/>
          </p:nvCxnSpPr>
          <p:spPr>
            <a:xfrm>
              <a:off x="7909186" y="16271965"/>
              <a:ext cx="1552239" cy="166678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4DB92E43-C006-DB72-1B69-64133E14FBCA}"/>
                </a:ext>
              </a:extLst>
            </p:cNvPr>
            <p:cNvCxnSpPr>
              <a:cxnSpLocks/>
              <a:stCxn id="71" idx="3"/>
            </p:cNvCxnSpPr>
            <p:nvPr/>
          </p:nvCxnSpPr>
          <p:spPr>
            <a:xfrm>
              <a:off x="7906174" y="16271965"/>
              <a:ext cx="1559473" cy="2309908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7" name="Picture 96">
            <a:extLst>
              <a:ext uri="{FF2B5EF4-FFF2-40B4-BE49-F238E27FC236}">
                <a16:creationId xmlns:a16="http://schemas.microsoft.com/office/drawing/2014/main" id="{D664D5DD-88A5-4731-5F4D-803BB4062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1452237"/>
            <a:ext cx="2829953" cy="2336624"/>
          </a:xfrm>
          <a:prstGeom prst="rect">
            <a:avLst/>
          </a:prstGeom>
        </p:spPr>
      </p:pic>
      <p:cxnSp>
        <p:nvCxnSpPr>
          <p:cNvPr id="98" name="Connector: Curved 97">
            <a:extLst>
              <a:ext uri="{FF2B5EF4-FFF2-40B4-BE49-F238E27FC236}">
                <a16:creationId xmlns:a16="http://schemas.microsoft.com/office/drawing/2014/main" id="{EAB68ADD-37A3-0A80-FA20-ECE141E812B4}"/>
              </a:ext>
            </a:extLst>
          </p:cNvPr>
          <p:cNvCxnSpPr>
            <a:cxnSpLocks/>
          </p:cNvCxnSpPr>
          <p:nvPr/>
        </p:nvCxnSpPr>
        <p:spPr>
          <a:xfrm>
            <a:off x="4537179" y="1333200"/>
            <a:ext cx="4034623" cy="944515"/>
          </a:xfrm>
          <a:prstGeom prst="curvedConnector3">
            <a:avLst>
              <a:gd name="adj1" fmla="val 99926"/>
            </a:avLst>
          </a:prstGeom>
          <a:ln w="28575" cap="flat" cmpd="sng" algn="ctr">
            <a:solidFill>
              <a:schemeClr val="accent6"/>
            </a:solidFill>
            <a:prstDash val="sysDot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7" name="Arrow: Left-Right 106">
            <a:extLst>
              <a:ext uri="{FF2B5EF4-FFF2-40B4-BE49-F238E27FC236}">
                <a16:creationId xmlns:a16="http://schemas.microsoft.com/office/drawing/2014/main" id="{97B07310-2237-72BD-5C4E-168DF6D213C3}"/>
              </a:ext>
            </a:extLst>
          </p:cNvPr>
          <p:cNvSpPr/>
          <p:nvPr/>
        </p:nvSpPr>
        <p:spPr>
          <a:xfrm>
            <a:off x="2628790" y="5631111"/>
            <a:ext cx="6840329" cy="440429"/>
          </a:xfrm>
          <a:prstGeom prst="leftRightArrow">
            <a:avLst>
              <a:gd name="adj1" fmla="val 77682"/>
              <a:gd name="adj2" fmla="val 101370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Undergoing Development in Parallel</a:t>
            </a:r>
          </a:p>
        </p:txBody>
      </p:sp>
      <p:pic>
        <p:nvPicPr>
          <p:cNvPr id="109" name="Picture 108">
            <a:extLst>
              <a:ext uri="{FF2B5EF4-FFF2-40B4-BE49-F238E27FC236}">
                <a16:creationId xmlns:a16="http://schemas.microsoft.com/office/drawing/2014/main" id="{11B352C1-956C-4D73-F96F-02F1F3275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1217" y="3415858"/>
            <a:ext cx="2482536" cy="267017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0" name="Picture 109" descr="Full of Economic-Environment Linkages and Integration dX/dt (FeliX) | IIASA">
            <a:extLst>
              <a:ext uri="{FF2B5EF4-FFF2-40B4-BE49-F238E27FC236}">
                <a16:creationId xmlns:a16="http://schemas.microsoft.com/office/drawing/2014/main" id="{9518BFCB-5229-4B40-3320-DB7BB9407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9060" y="2379637"/>
            <a:ext cx="1816058" cy="1386703"/>
          </a:xfrm>
          <a:prstGeom prst="rect">
            <a:avLst/>
          </a:prstGeom>
        </p:spPr>
      </p:pic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B1D9CE0C-6DAE-577F-AAFD-25828AEC29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/>
              <a:t>International System Dynamics Conference 2026</a:t>
            </a:r>
            <a:endParaRPr lang="en-GB" dirty="0"/>
          </a:p>
        </p:txBody>
      </p:sp>
      <p:sp>
        <p:nvSpPr>
          <p:cNvPr id="14" name="Date Placeholder 6">
            <a:extLst>
              <a:ext uri="{FF2B5EF4-FFF2-40B4-BE49-F238E27FC236}">
                <a16:creationId xmlns:a16="http://schemas.microsoft.com/office/drawing/2014/main" id="{041E0E7B-19D4-3BCE-9531-B96D889633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US" dirty="0"/>
              <a:t>20 Jul – 24 Jul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5438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7A781-BF92-F2FD-15A4-C25F97A14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58" y="4984711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6"/>
                </a:solidFill>
              </a:rPr>
              <a:t>Interface Design </a:t>
            </a:r>
            <a:r>
              <a:rPr lang="en-US" sz="3200" dirty="0">
                <a:solidFill>
                  <a:schemeClr val="accent6"/>
                </a:solidFill>
              </a:rPr>
              <a:t>of FeliXSim and Key Features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7B4D7E-AAB6-B7AB-9F2B-6182784243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4DD70D79-0282-DCCA-896B-9AA1283792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/>
              <a:t>International System Dynamics Conference 2026</a:t>
            </a:r>
            <a:endParaRPr lang="en-GB" dirty="0"/>
          </a:p>
        </p:txBody>
      </p: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694C5BD1-5F0B-2BB5-7063-458D17E0C6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US" dirty="0"/>
              <a:t>20 Jul – 24 Jul 2026</a:t>
            </a:r>
            <a:endParaRPr lang="en-GB" dirty="0"/>
          </a:p>
        </p:txBody>
      </p:sp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53FB396E-D451-87ED-742D-057610747E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86" y="296679"/>
            <a:ext cx="10574802" cy="47658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940BFC-82CF-44BE-0606-2A1EC3EE67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590519" y="3817125"/>
            <a:ext cx="2173737" cy="21737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chemeClr val="accent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8609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CBA2D-CD99-3B2D-7589-AB3A40B10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02377D1-182C-397E-E4D2-34D40C1F12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0779" y="648555"/>
            <a:ext cx="5402321" cy="4340776"/>
          </a:xfrm>
        </p:spPr>
        <p:txBody>
          <a:bodyPr>
            <a:normAutofit/>
          </a:bodyPr>
          <a:lstStyle/>
          <a:p>
            <a:r>
              <a:rPr lang="en-US" sz="2400" b="1" dirty="0"/>
              <a:t>Impact-based Scenarios</a:t>
            </a:r>
          </a:p>
          <a:p>
            <a:r>
              <a:rPr lang="en-US" sz="1600" dirty="0"/>
              <a:t>Focusing on synergies, trade-offs, and target alignments</a:t>
            </a:r>
          </a:p>
          <a:p>
            <a:r>
              <a:rPr lang="en-US" sz="1600" i="1" dirty="0"/>
              <a:t>“If I were to change my diet, how does it influence the various sustainability outcomes?</a:t>
            </a:r>
          </a:p>
          <a:p>
            <a:endParaRPr lang="en-US" sz="24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DFA09D-0340-42FF-31F7-AAC568D84D8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BA85ED-A4C0-2E9E-C641-2072D8D684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International System Dynamics Conference 2026</a:t>
            </a:r>
            <a:endParaRPr lang="en-GB" dirty="0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F574C805-A48D-91CB-11D9-D5BDB8A9A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04" y="-65704"/>
            <a:ext cx="10678824" cy="796688"/>
          </a:xfrm>
        </p:spPr>
        <p:txBody>
          <a:bodyPr/>
          <a:lstStyle/>
          <a:p>
            <a:pPr algn="ctr"/>
            <a:r>
              <a:rPr lang="en-US" b="1" dirty="0"/>
              <a:t>Content - Interface Design</a:t>
            </a:r>
            <a:endParaRPr lang="en-US" dirty="0"/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46239D84-9E4D-8523-0B33-C79F28ABF4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US" dirty="0"/>
              <a:t>20 Jul – 24 Jul 2026</a:t>
            </a:r>
            <a:endParaRPr lang="en-GB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B53C2B1-569D-17B7-8418-0E7492BE8A60}"/>
              </a:ext>
            </a:extLst>
          </p:cNvPr>
          <p:cNvSpPr txBox="1">
            <a:spLocks/>
          </p:cNvSpPr>
          <p:nvPr/>
        </p:nvSpPr>
        <p:spPr>
          <a:xfrm>
            <a:off x="6096001" y="648555"/>
            <a:ext cx="5402321" cy="4340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b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Uncertainties-based Scenarios</a:t>
            </a:r>
          </a:p>
          <a:p>
            <a:r>
              <a:rPr lang="en-US" sz="1600" dirty="0"/>
              <a:t>Focusing on impact pathways, </a:t>
            </a:r>
            <a:r>
              <a:rPr lang="en-US" sz="1600" dirty="0" err="1"/>
              <a:t>behaviour</a:t>
            </a:r>
            <a:r>
              <a:rPr lang="en-US" sz="1600" dirty="0"/>
              <a:t> drivers and technological change</a:t>
            </a:r>
          </a:p>
          <a:p>
            <a:r>
              <a:rPr lang="en-US" sz="1600" i="1" dirty="0"/>
              <a:t>“What are the drivers of large-scale diet change?”</a:t>
            </a:r>
          </a:p>
          <a:p>
            <a:endParaRPr lang="en-US" sz="1400" dirty="0"/>
          </a:p>
          <a:p>
            <a:endParaRPr lang="en-US" sz="24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5F1C1D-F017-71AE-04EC-B7147157C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758" y="4328529"/>
            <a:ext cx="2818172" cy="1642578"/>
          </a:xfrm>
          <a:prstGeom prst="rect">
            <a:avLst/>
          </a:prstGeom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6F4B523-E636-79B9-F844-1392B26D11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685" y="4298861"/>
            <a:ext cx="3131085" cy="17493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137126-79E6-1F3C-C242-A8D66DE1CA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924" y="2326865"/>
            <a:ext cx="4578048" cy="193902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3FF16A1-5AA5-5AE8-605F-A646F2D0A5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8136" y="2316103"/>
            <a:ext cx="4578048" cy="1939027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78DED6B0-C694-3E28-4197-DBC80B835C93}"/>
              </a:ext>
            </a:extLst>
          </p:cNvPr>
          <p:cNvSpPr/>
          <p:nvPr/>
        </p:nvSpPr>
        <p:spPr>
          <a:xfrm>
            <a:off x="370024" y="3327354"/>
            <a:ext cx="1480112" cy="817638"/>
          </a:xfrm>
          <a:prstGeom prst="ellipse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836FEB1-75E0-CBFA-9B8E-C9B70B5DD7EB}"/>
              </a:ext>
            </a:extLst>
          </p:cNvPr>
          <p:cNvSpPr/>
          <p:nvPr/>
        </p:nvSpPr>
        <p:spPr>
          <a:xfrm>
            <a:off x="4081900" y="3327354"/>
            <a:ext cx="1480112" cy="817638"/>
          </a:xfrm>
          <a:prstGeom prst="ellipse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D7EF1D3-6837-EA51-0A58-5C3C819942AA}"/>
              </a:ext>
            </a:extLst>
          </p:cNvPr>
          <p:cNvSpPr/>
          <p:nvPr/>
        </p:nvSpPr>
        <p:spPr>
          <a:xfrm>
            <a:off x="7628283" y="2272372"/>
            <a:ext cx="2349093" cy="859112"/>
          </a:xfrm>
          <a:prstGeom prst="ellipse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1F984F5-71EF-6A4C-B1B3-E13776CBB959}"/>
              </a:ext>
            </a:extLst>
          </p:cNvPr>
          <p:cNvSpPr/>
          <p:nvPr/>
        </p:nvSpPr>
        <p:spPr>
          <a:xfrm>
            <a:off x="7868504" y="3357417"/>
            <a:ext cx="1783416" cy="859112"/>
          </a:xfrm>
          <a:prstGeom prst="ellipse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3162343-754B-0F62-2960-4267DFB1D0D7}"/>
              </a:ext>
            </a:extLst>
          </p:cNvPr>
          <p:cNvSpPr/>
          <p:nvPr/>
        </p:nvSpPr>
        <p:spPr>
          <a:xfrm>
            <a:off x="9977376" y="3347179"/>
            <a:ext cx="1382383" cy="859112"/>
          </a:xfrm>
          <a:prstGeom prst="ellipse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36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6A120-321B-6025-C03D-A6AA8E88A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Final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5AF5A-7ADA-1DBE-9BFD-292830C59D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2712" y="1917699"/>
            <a:ext cx="11829288" cy="4169855"/>
          </a:xfrm>
        </p:spPr>
        <p:txBody>
          <a:bodyPr>
            <a:normAutofit/>
          </a:bodyPr>
          <a:lstStyle/>
          <a:p>
            <a:r>
              <a:rPr lang="en-US" dirty="0"/>
              <a:t>Interactive simulators allows the best of both worlds – 1) </a:t>
            </a:r>
            <a:r>
              <a:rPr lang="en-US" b="1" dirty="0"/>
              <a:t>scientific </a:t>
            </a:r>
            <a:r>
              <a:rPr lang="en-US" b="1" dirty="0" err="1"/>
              <a:t>rigour</a:t>
            </a:r>
            <a:r>
              <a:rPr lang="en-US" b="1" dirty="0"/>
              <a:t> </a:t>
            </a:r>
            <a:r>
              <a:rPr lang="en-US" dirty="0"/>
              <a:t>of </a:t>
            </a:r>
            <a:br>
              <a:rPr lang="en-US" dirty="0"/>
            </a:br>
            <a:r>
              <a:rPr lang="en-US" dirty="0"/>
              <a:t>model frameworks, but 2) </a:t>
            </a:r>
            <a:r>
              <a:rPr lang="en-US" b="1" dirty="0"/>
              <a:t>non-expert engagement </a:t>
            </a:r>
            <a:r>
              <a:rPr lang="en-US" dirty="0"/>
              <a:t>from interface/feature design.</a:t>
            </a:r>
          </a:p>
          <a:p>
            <a:endParaRPr lang="en-US" dirty="0"/>
          </a:p>
          <a:p>
            <a:r>
              <a:rPr lang="en-US" dirty="0"/>
              <a:t>FeliXSim contributes an interactive simulator for the </a:t>
            </a:r>
            <a:r>
              <a:rPr lang="en-US" b="1" dirty="0"/>
              <a:t>food system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There is always more </a:t>
            </a:r>
            <a:r>
              <a:rPr lang="en-US" b="1" dirty="0"/>
              <a:t>potential</a:t>
            </a:r>
            <a:r>
              <a:rPr lang="en-US" dirty="0"/>
              <a:t> to make models more engaging.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31E699-4462-42C5-722E-81325514B9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>
                <a:solidFill>
                  <a:schemeClr val="bg1"/>
                </a:solidFill>
              </a:rPr>
              <a:pPr/>
              <a:t>13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CD5ADA42-7883-AA6A-651E-08A4DB45F6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/>
              <a:t>International System Dynamics Conference 2026</a:t>
            </a:r>
            <a:endParaRPr lang="en-GB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9B154717-A0F9-3862-DA1E-539D66B1B4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US" dirty="0"/>
              <a:t>20 Jul – 24 Jul 2026</a:t>
            </a:r>
            <a:endParaRPr lang="en-GB" dirty="0"/>
          </a:p>
        </p:txBody>
      </p:sp>
      <p:pic>
        <p:nvPicPr>
          <p:cNvPr id="6" name="Picture 5" descr="Engagement - Free marketing icons">
            <a:extLst>
              <a:ext uri="{FF2B5EF4-FFF2-40B4-BE49-F238E27FC236}">
                <a16:creationId xmlns:a16="http://schemas.microsoft.com/office/drawing/2014/main" id="{7224AB01-B703-7025-9813-320EC71BD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0107" y="3321927"/>
            <a:ext cx="1985981" cy="198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146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CB184C5-BA83-4541-BEA4-A4DB4AFC4E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711" y="2930012"/>
            <a:ext cx="10590423" cy="2104104"/>
          </a:xfrm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Influence of Feedbacks in Food System Models: 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sz="2700" dirty="0"/>
              <a:t>Exploring the Relevance of Biodiversity and Other Cross-System Feedbacks</a:t>
            </a:r>
            <a:br>
              <a:rPr lang="en-US" sz="2700" dirty="0"/>
            </a:br>
            <a:br>
              <a:rPr lang="en-US" dirty="0"/>
            </a:br>
            <a:r>
              <a:rPr lang="en-US" sz="27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World Biodiversity Forum 2026, Davos, Switzerland</a:t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Picture 4" descr="logo light">
            <a:extLst>
              <a:ext uri="{FF2B5EF4-FFF2-40B4-BE49-F238E27FC236}">
                <a16:creationId xmlns:a16="http://schemas.microsoft.com/office/drawing/2014/main" id="{B9022216-DB7E-1C1B-CDB7-73901B79246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74576" y="552341"/>
            <a:ext cx="1197643" cy="66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944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DCB32-81E0-8550-BA84-7CAE63ACC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365127"/>
            <a:ext cx="10991088" cy="1353958"/>
          </a:xfrm>
        </p:spPr>
        <p:txBody>
          <a:bodyPr/>
          <a:lstStyle/>
          <a:p>
            <a:r>
              <a:rPr lang="en-US" b="1" dirty="0"/>
              <a:t>Motivation</a:t>
            </a:r>
            <a:r>
              <a:rPr lang="en-US" dirty="0"/>
              <a:t> to study feedbacks in Food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BFB72-5774-BCB0-641E-329A3CFF4A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2712" y="1761617"/>
            <a:ext cx="10526112" cy="3571089"/>
          </a:xfrm>
        </p:spPr>
        <p:txBody>
          <a:bodyPr>
            <a:normAutofit/>
          </a:bodyPr>
          <a:lstStyle/>
          <a:p>
            <a:br>
              <a:rPr lang="en-US" dirty="0"/>
            </a:br>
            <a:r>
              <a:rPr lang="en-US" dirty="0"/>
              <a:t>The food system is a key policy space for both </a:t>
            </a:r>
            <a:r>
              <a:rPr lang="en-US" b="1" dirty="0"/>
              <a:t>climate</a:t>
            </a:r>
            <a:r>
              <a:rPr lang="en-US" dirty="0"/>
              <a:t> and </a:t>
            </a:r>
            <a:r>
              <a:rPr lang="en-US" b="1" dirty="0"/>
              <a:t>biodiversity. </a:t>
            </a:r>
            <a:br>
              <a:rPr lang="en-US" b="1" dirty="0"/>
            </a:br>
            <a:br>
              <a:rPr lang="en-US" b="1" dirty="0"/>
            </a:br>
            <a:r>
              <a:rPr lang="en-US" dirty="0"/>
              <a:t>Existing models are biased towards </a:t>
            </a:r>
            <a:r>
              <a:rPr lang="en-US" b="1" dirty="0"/>
              <a:t>climate</a:t>
            </a:r>
            <a:r>
              <a:rPr lang="en-US" dirty="0"/>
              <a:t> (Neumann et al. 2026).</a:t>
            </a:r>
            <a:br>
              <a:rPr lang="en-US" b="1" dirty="0"/>
            </a:br>
            <a:endParaRPr lang="en-US" dirty="0"/>
          </a:p>
          <a:p>
            <a:r>
              <a:rPr lang="en-US" dirty="0"/>
              <a:t>Models should support a more </a:t>
            </a:r>
            <a:r>
              <a:rPr lang="en-US" b="1" dirty="0"/>
              <a:t>integrated</a:t>
            </a:r>
            <a:r>
              <a:rPr lang="en-US" dirty="0"/>
              <a:t> perspective for biodiversity and other sustainability outcomes.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918C93-913E-C7EC-5089-ED9C84CD581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CC8E9BE7-B342-4D8F-739F-781E8B1981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/>
              <a:t>World Biodiversity Forum</a:t>
            </a:r>
            <a:endParaRPr lang="en-GB" dirty="0"/>
          </a:p>
        </p:txBody>
      </p:sp>
      <p:sp>
        <p:nvSpPr>
          <p:cNvPr id="9" name="Date Placeholder 7">
            <a:extLst>
              <a:ext uri="{FF2B5EF4-FFF2-40B4-BE49-F238E27FC236}">
                <a16:creationId xmlns:a16="http://schemas.microsoft.com/office/drawing/2014/main" id="{BB131AA7-2FA1-87C1-BDD5-9A6F8FB3EA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GB" dirty="0"/>
              <a:t>14-19 June 2026, Davos</a:t>
            </a:r>
          </a:p>
        </p:txBody>
      </p:sp>
    </p:spTree>
    <p:extLst>
      <p:ext uri="{BB962C8B-B14F-4D97-AF65-F5344CB8AC3E}">
        <p14:creationId xmlns:p14="http://schemas.microsoft.com/office/powerpoint/2010/main" val="3210927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BB73D59-7324-9A25-DBEE-E206D9EF1DF8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3"/>
          <a:stretch>
            <a:fillRect/>
          </a:stretch>
        </p:blipFill>
        <p:spPr>
          <a:xfrm>
            <a:off x="3328416" y="622559"/>
            <a:ext cx="8863584" cy="561288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355F54-CEEF-9722-BB8E-21EC94E7FD7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72C5E8F-99F4-DDFF-09E2-0E98DACC5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991088" cy="625738"/>
          </a:xfrm>
        </p:spPr>
        <p:txBody>
          <a:bodyPr/>
          <a:lstStyle/>
          <a:p>
            <a:r>
              <a:rPr lang="en-US" dirty="0" err="1"/>
              <a:t>Conceptualisation</a:t>
            </a:r>
            <a:r>
              <a:rPr lang="en-US" dirty="0"/>
              <a:t> of the Food System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E60C7054-F0EC-B8D3-D581-F600AA7F3D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0831" y="904241"/>
            <a:ext cx="5269742" cy="4613190"/>
          </a:xfrm>
        </p:spPr>
        <p:txBody>
          <a:bodyPr>
            <a:normAutofit/>
          </a:bodyPr>
          <a:lstStyle/>
          <a:p>
            <a:r>
              <a:rPr lang="en-US" sz="2000" b="1" u="sng" dirty="0">
                <a:sym typeface="Wingdings" panose="05000000000000000000" pitchFamily="2" charset="2"/>
              </a:rPr>
              <a:t>Food Demand</a:t>
            </a:r>
          </a:p>
          <a:p>
            <a:endParaRPr lang="en-US" sz="2000" b="1" u="sng" dirty="0">
              <a:sym typeface="Wingdings" panose="05000000000000000000" pitchFamily="2" charset="2"/>
            </a:endParaRPr>
          </a:p>
          <a:p>
            <a:endParaRPr lang="en-US" sz="2000" b="1" u="sng" dirty="0">
              <a:sym typeface="Wingdings" panose="05000000000000000000" pitchFamily="2" charset="2"/>
            </a:endParaRPr>
          </a:p>
          <a:p>
            <a:endParaRPr lang="en-US" sz="2000" b="1" u="sng" dirty="0">
              <a:sym typeface="Wingdings" panose="05000000000000000000" pitchFamily="2" charset="2"/>
            </a:endParaRPr>
          </a:p>
          <a:p>
            <a:endParaRPr lang="en-US" sz="2000" b="1" u="sng" dirty="0"/>
          </a:p>
        </p:txBody>
      </p:sp>
      <p:sp>
        <p:nvSpPr>
          <p:cNvPr id="2" name="Footer Placeholder 6">
            <a:extLst>
              <a:ext uri="{FF2B5EF4-FFF2-40B4-BE49-F238E27FC236}">
                <a16:creationId xmlns:a16="http://schemas.microsoft.com/office/drawing/2014/main" id="{2B6C95CB-B7EE-4101-846B-7E773A62BF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/>
              <a:t>World Biodiversity Forum</a:t>
            </a:r>
            <a:endParaRPr lang="en-GB" dirty="0"/>
          </a:p>
        </p:txBody>
      </p:sp>
      <p:sp>
        <p:nvSpPr>
          <p:cNvPr id="3" name="Date Placeholder 7">
            <a:extLst>
              <a:ext uri="{FF2B5EF4-FFF2-40B4-BE49-F238E27FC236}">
                <a16:creationId xmlns:a16="http://schemas.microsoft.com/office/drawing/2014/main" id="{E68B7322-C837-A9E1-2EC5-F642DE5AEA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GB" dirty="0"/>
              <a:t>14-19 June 2026, Davos</a:t>
            </a:r>
          </a:p>
        </p:txBody>
      </p:sp>
    </p:spTree>
    <p:extLst>
      <p:ext uri="{BB962C8B-B14F-4D97-AF65-F5344CB8AC3E}">
        <p14:creationId xmlns:p14="http://schemas.microsoft.com/office/powerpoint/2010/main" val="25309531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528F4-2882-5BEA-D306-A02245303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F76195-1DE0-9D72-1B8F-1528A29BD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416" y="622558"/>
            <a:ext cx="8863584" cy="561288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9F2212-5D57-9AEA-0922-2032435936D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0086E0E-B225-FB8A-ACAA-EE36EDC52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991088" cy="625738"/>
          </a:xfrm>
        </p:spPr>
        <p:txBody>
          <a:bodyPr/>
          <a:lstStyle/>
          <a:p>
            <a:r>
              <a:rPr lang="en-US" dirty="0" err="1"/>
              <a:t>Conceptualisation</a:t>
            </a:r>
            <a:r>
              <a:rPr lang="en-US" dirty="0"/>
              <a:t> of the Food System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F67C49ED-C53D-892C-0DEF-0593DC1884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0830" y="904241"/>
            <a:ext cx="5635833" cy="4613190"/>
          </a:xfrm>
        </p:spPr>
        <p:txBody>
          <a:bodyPr>
            <a:normAutofit/>
          </a:bodyPr>
          <a:lstStyle/>
          <a:p>
            <a:r>
              <a:rPr lang="en-US" sz="2000" b="1" u="sng" dirty="0">
                <a:sym typeface="Wingdings" panose="05000000000000000000" pitchFamily="2" charset="2"/>
              </a:rPr>
              <a:t>Agricultural Resource Allocation</a:t>
            </a:r>
          </a:p>
          <a:p>
            <a:endParaRPr lang="en-US" b="1" u="sng" dirty="0">
              <a:sym typeface="Wingdings" panose="05000000000000000000" pitchFamily="2" charset="2"/>
            </a:endParaRPr>
          </a:p>
          <a:p>
            <a:r>
              <a:rPr lang="en-US" b="1" dirty="0"/>
              <a:t>1) Water Stress Response </a:t>
            </a:r>
            <a:r>
              <a:rPr lang="en-US" b="1" dirty="0">
                <a:solidFill>
                  <a:srgbClr val="4FA7FF"/>
                </a:solidFill>
              </a:rPr>
              <a:t>⦿</a:t>
            </a:r>
          </a:p>
          <a:p>
            <a:r>
              <a:rPr lang="en-US" dirty="0"/>
              <a:t>(Yield </a:t>
            </a:r>
            <a:r>
              <a:rPr lang="en-US" dirty="0">
                <a:sym typeface="Wingdings" panose="05000000000000000000" pitchFamily="2" charset="2"/>
              </a:rPr>
              <a:t> Water Use  Yield)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2) Land Use Response </a:t>
            </a:r>
            <a:r>
              <a:rPr lang="en-US" b="1" dirty="0">
                <a:solidFill>
                  <a:srgbClr val="804040"/>
                </a:solidFill>
              </a:rPr>
              <a:t>⦿</a:t>
            </a:r>
          </a:p>
          <a:p>
            <a:r>
              <a:rPr lang="en-US" dirty="0"/>
              <a:t>(Yield </a:t>
            </a:r>
            <a:r>
              <a:rPr lang="en-US" dirty="0">
                <a:sym typeface="Wingdings" panose="05000000000000000000" pitchFamily="2" charset="2"/>
              </a:rPr>
              <a:t> Land Use  Yield)</a:t>
            </a:r>
            <a:endParaRPr lang="en-US" dirty="0"/>
          </a:p>
          <a:p>
            <a:endParaRPr lang="en-US" b="1" dirty="0"/>
          </a:p>
          <a:p>
            <a:r>
              <a:rPr lang="en-US" b="1" dirty="0"/>
              <a:t>3) </a:t>
            </a:r>
            <a:r>
              <a:rPr lang="en-US" b="1" dirty="0" err="1"/>
              <a:t>Fertiliser</a:t>
            </a:r>
            <a:r>
              <a:rPr lang="en-US" b="1" dirty="0"/>
              <a:t> Intensification </a:t>
            </a:r>
            <a:r>
              <a:rPr lang="en-US" b="1" dirty="0">
                <a:solidFill>
                  <a:srgbClr val="D7D700"/>
                </a:solidFill>
              </a:rPr>
              <a:t>⦿</a:t>
            </a:r>
          </a:p>
          <a:p>
            <a:r>
              <a:rPr lang="en-US" dirty="0"/>
              <a:t>(Yield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Fertiliser</a:t>
            </a:r>
            <a:r>
              <a:rPr lang="en-US" dirty="0">
                <a:sym typeface="Wingdings" panose="05000000000000000000" pitchFamily="2" charset="2"/>
              </a:rPr>
              <a:t> Use  Yield)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sp>
        <p:nvSpPr>
          <p:cNvPr id="2" name="Footer Placeholder 6">
            <a:extLst>
              <a:ext uri="{FF2B5EF4-FFF2-40B4-BE49-F238E27FC236}">
                <a16:creationId xmlns:a16="http://schemas.microsoft.com/office/drawing/2014/main" id="{469F021F-1B01-B56F-EFB9-85C0F77D8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/>
              <a:t>World Biodiversity Forum</a:t>
            </a:r>
            <a:endParaRPr lang="en-GB" dirty="0"/>
          </a:p>
        </p:txBody>
      </p:sp>
      <p:sp>
        <p:nvSpPr>
          <p:cNvPr id="4" name="Date Placeholder 7">
            <a:extLst>
              <a:ext uri="{FF2B5EF4-FFF2-40B4-BE49-F238E27FC236}">
                <a16:creationId xmlns:a16="http://schemas.microsoft.com/office/drawing/2014/main" id="{91D920F2-566D-B5E4-5AE7-7E5C49F15B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GB" dirty="0"/>
              <a:t>14-19 June 2026, Davos</a:t>
            </a:r>
          </a:p>
        </p:txBody>
      </p:sp>
    </p:spTree>
    <p:extLst>
      <p:ext uri="{BB962C8B-B14F-4D97-AF65-F5344CB8AC3E}">
        <p14:creationId xmlns:p14="http://schemas.microsoft.com/office/powerpoint/2010/main" val="4175675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AB8DE-78CB-8725-3A97-FED52849F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A83368-0DF4-FC7F-15E9-F6C247316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416" y="622558"/>
            <a:ext cx="8863584" cy="561288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AA4039-4369-1C81-BBF7-54D38E94668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1122F08-FE91-AF21-1A2C-CAC8B273F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991088" cy="625738"/>
          </a:xfrm>
        </p:spPr>
        <p:txBody>
          <a:bodyPr/>
          <a:lstStyle/>
          <a:p>
            <a:r>
              <a:rPr lang="en-US" dirty="0" err="1"/>
              <a:t>Conceptualisation</a:t>
            </a:r>
            <a:r>
              <a:rPr lang="en-US" dirty="0"/>
              <a:t> of the Food System</a:t>
            </a:r>
          </a:p>
        </p:txBody>
      </p: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C54AD6A8-A4C9-249C-1F7D-9CCD122169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0830" y="904241"/>
            <a:ext cx="5635833" cy="4613190"/>
          </a:xfrm>
        </p:spPr>
        <p:txBody>
          <a:bodyPr>
            <a:normAutofit/>
          </a:bodyPr>
          <a:lstStyle/>
          <a:p>
            <a:r>
              <a:rPr lang="en-US" sz="2000" b="1" u="sng" dirty="0">
                <a:sym typeface="Wingdings" panose="05000000000000000000" pitchFamily="2" charset="2"/>
              </a:rPr>
              <a:t>Environmental Feedbacks</a:t>
            </a:r>
          </a:p>
          <a:p>
            <a:endParaRPr lang="en-US" b="1" u="sng" dirty="0">
              <a:sym typeface="Wingdings" panose="05000000000000000000" pitchFamily="2" charset="2"/>
            </a:endParaRPr>
          </a:p>
          <a:p>
            <a:r>
              <a:rPr lang="en-US" b="1" dirty="0"/>
              <a:t>4) Biodiversity Feedback </a:t>
            </a:r>
            <a:r>
              <a:rPr lang="en-US" b="1" dirty="0">
                <a:solidFill>
                  <a:srgbClr val="008080"/>
                </a:solidFill>
              </a:rPr>
              <a:t>⦿</a:t>
            </a:r>
          </a:p>
          <a:p>
            <a:r>
              <a:rPr lang="en-US" dirty="0"/>
              <a:t>(Biodiversity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Yields </a:t>
            </a:r>
            <a:r>
              <a:rPr lang="en-US" dirty="0">
                <a:sym typeface="Wingdings" panose="05000000000000000000" pitchFamily="2" charset="2"/>
              </a:rPr>
              <a:t> …</a:t>
            </a:r>
            <a:r>
              <a:rPr lang="en-US" dirty="0"/>
              <a:t>)</a:t>
            </a:r>
          </a:p>
          <a:p>
            <a:endParaRPr lang="en-US" b="1" dirty="0">
              <a:sym typeface="Wingdings" panose="05000000000000000000" pitchFamily="2" charset="2"/>
            </a:endParaRPr>
          </a:p>
          <a:p>
            <a:r>
              <a:rPr lang="en-US" b="1" dirty="0">
                <a:sym typeface="Wingdings" panose="05000000000000000000" pitchFamily="2" charset="2"/>
              </a:rPr>
              <a:t>5) Climate Feedbacks </a:t>
            </a:r>
            <a:r>
              <a:rPr lang="en-US" b="1" dirty="0">
                <a:solidFill>
                  <a:srgbClr val="FF8000"/>
                </a:solidFill>
              </a:rPr>
              <a:t>⦿</a:t>
            </a:r>
          </a:p>
          <a:p>
            <a:r>
              <a:rPr lang="en-US" dirty="0">
                <a:sym typeface="Wingdings" panose="05000000000000000000" pitchFamily="2" charset="2"/>
              </a:rPr>
              <a:t>(Temperature  Yield  …)</a:t>
            </a:r>
          </a:p>
          <a:p>
            <a:r>
              <a:rPr lang="en-US" dirty="0">
                <a:sym typeface="Wingdings" panose="05000000000000000000" pitchFamily="2" charset="2"/>
              </a:rPr>
              <a:t>(Carbon  Yield  …)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sp>
        <p:nvSpPr>
          <p:cNvPr id="2" name="Footer Placeholder 6">
            <a:extLst>
              <a:ext uri="{FF2B5EF4-FFF2-40B4-BE49-F238E27FC236}">
                <a16:creationId xmlns:a16="http://schemas.microsoft.com/office/drawing/2014/main" id="{5BBE101C-8640-BADC-E0E1-EDE95EC37B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/>
              <a:t>World Biodiversity Forum</a:t>
            </a:r>
            <a:endParaRPr lang="en-GB" dirty="0"/>
          </a:p>
        </p:txBody>
      </p:sp>
      <p:sp>
        <p:nvSpPr>
          <p:cNvPr id="4" name="Date Placeholder 7">
            <a:extLst>
              <a:ext uri="{FF2B5EF4-FFF2-40B4-BE49-F238E27FC236}">
                <a16:creationId xmlns:a16="http://schemas.microsoft.com/office/drawing/2014/main" id="{06BBEF03-8E31-C77E-EF21-CA4E56815D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GB" dirty="0"/>
              <a:t>14-19 June 2026, Davos</a:t>
            </a:r>
          </a:p>
        </p:txBody>
      </p:sp>
    </p:spTree>
    <p:extLst>
      <p:ext uri="{BB962C8B-B14F-4D97-AF65-F5344CB8AC3E}">
        <p14:creationId xmlns:p14="http://schemas.microsoft.com/office/powerpoint/2010/main" val="845602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58FB8-03E2-2BC1-B4B3-FF2D98AAB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0667231-4369-039F-0AB9-426777D12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8416" y="620997"/>
            <a:ext cx="8863584" cy="561288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FBCDD0-D879-7714-8C66-25C21A74CAC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DC705BF-8E46-89B8-6F89-7F1BA31D7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991088" cy="625738"/>
          </a:xfrm>
        </p:spPr>
        <p:txBody>
          <a:bodyPr/>
          <a:lstStyle/>
          <a:p>
            <a:r>
              <a:rPr lang="en-US" dirty="0" err="1"/>
              <a:t>Conceptualisation</a:t>
            </a:r>
            <a:r>
              <a:rPr lang="en-US" dirty="0"/>
              <a:t> of the Food System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E91FC4EB-728F-B2E1-86BC-F39454B48C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0830" y="904241"/>
            <a:ext cx="5635833" cy="4613190"/>
          </a:xfrm>
        </p:spPr>
        <p:txBody>
          <a:bodyPr>
            <a:normAutofit/>
          </a:bodyPr>
          <a:lstStyle/>
          <a:p>
            <a:r>
              <a:rPr lang="en-US" sz="2000" b="1" u="sng" dirty="0">
                <a:sym typeface="Wingdings" panose="05000000000000000000" pitchFamily="2" charset="2"/>
              </a:rPr>
              <a:t>Socioeconomic Feedbacks</a:t>
            </a:r>
          </a:p>
          <a:p>
            <a:endParaRPr lang="en-US" b="1" u="sng" dirty="0">
              <a:sym typeface="Wingdings" panose="05000000000000000000" pitchFamily="2" charset="2"/>
            </a:endParaRPr>
          </a:p>
          <a:p>
            <a:r>
              <a:rPr lang="en-US" b="1" dirty="0"/>
              <a:t>6) Market Feedback </a:t>
            </a:r>
            <a:r>
              <a:rPr lang="en-US" b="1" dirty="0">
                <a:solidFill>
                  <a:srgbClr val="FF0000"/>
                </a:solidFill>
              </a:rPr>
              <a:t>⦿</a:t>
            </a:r>
          </a:p>
          <a:p>
            <a:r>
              <a:rPr lang="en-US" dirty="0"/>
              <a:t>(</a:t>
            </a:r>
            <a:r>
              <a:rPr lang="en-US" dirty="0">
                <a:sym typeface="Wingdings" panose="05000000000000000000" pitchFamily="2" charset="2"/>
              </a:rPr>
              <a:t>Supply  Price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Demand)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b="1" dirty="0"/>
              <a:t>7) Population Feedback </a:t>
            </a:r>
            <a:r>
              <a:rPr lang="en-US" b="1" dirty="0">
                <a:solidFill>
                  <a:srgbClr val="FF0000"/>
                </a:solidFill>
              </a:rPr>
              <a:t>⦿</a:t>
            </a:r>
          </a:p>
          <a:p>
            <a:r>
              <a:rPr lang="en-US" dirty="0"/>
              <a:t>(Supply </a:t>
            </a:r>
            <a:r>
              <a:rPr lang="en-US" dirty="0">
                <a:sym typeface="Wingdings" panose="05000000000000000000" pitchFamily="2" charset="2"/>
              </a:rPr>
              <a:t> Availability  Population)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sp>
        <p:nvSpPr>
          <p:cNvPr id="2" name="Footer Placeholder 6">
            <a:extLst>
              <a:ext uri="{FF2B5EF4-FFF2-40B4-BE49-F238E27FC236}">
                <a16:creationId xmlns:a16="http://schemas.microsoft.com/office/drawing/2014/main" id="{B77B7A33-137D-1219-9A1C-A10B848C10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/>
              <a:t>World Biodiversity Forum</a:t>
            </a:r>
            <a:endParaRPr lang="en-GB" dirty="0"/>
          </a:p>
        </p:txBody>
      </p:sp>
      <p:sp>
        <p:nvSpPr>
          <p:cNvPr id="3" name="Date Placeholder 7">
            <a:extLst>
              <a:ext uri="{FF2B5EF4-FFF2-40B4-BE49-F238E27FC236}">
                <a16:creationId xmlns:a16="http://schemas.microsoft.com/office/drawing/2014/main" id="{A1B03761-8F95-4BDA-C1D1-1E96899C11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GB" dirty="0"/>
              <a:t>14-19 June 2026, Davos</a:t>
            </a:r>
          </a:p>
        </p:txBody>
      </p:sp>
    </p:spTree>
    <p:extLst>
      <p:ext uri="{BB962C8B-B14F-4D97-AF65-F5344CB8AC3E}">
        <p14:creationId xmlns:p14="http://schemas.microsoft.com/office/powerpoint/2010/main" val="1161451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9E249-63D9-D40F-41E9-EAA8F5327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6CD7EE-B1CB-AFCF-D4C1-8FDF3E5F53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5B4D7A2-6428-623A-238D-B48B8CF1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991088" cy="625738"/>
          </a:xfrm>
        </p:spPr>
        <p:txBody>
          <a:bodyPr/>
          <a:lstStyle/>
          <a:p>
            <a:r>
              <a:rPr lang="en-US" dirty="0"/>
              <a:t>Limitations in Model Structures and Representation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D8753BC-03DE-7BC1-EE9B-367C2F909231}"/>
              </a:ext>
            </a:extLst>
          </p:cNvPr>
          <p:cNvGrpSpPr/>
          <p:nvPr/>
        </p:nvGrpSpPr>
        <p:grpSpPr>
          <a:xfrm>
            <a:off x="3328416" y="620997"/>
            <a:ext cx="8863584" cy="5612881"/>
            <a:chOff x="3328416" y="620997"/>
            <a:chExt cx="8863584" cy="561288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93DD426-4BF5-34A2-FF0B-DC60DCF2F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28416" y="620997"/>
              <a:ext cx="8863584" cy="5612881"/>
            </a:xfrm>
            <a:prstGeom prst="rect">
              <a:avLst/>
            </a:prstGeom>
          </p:spPr>
        </p:pic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4C3545C-5B35-769D-2540-6B6E1855B705}"/>
                </a:ext>
              </a:extLst>
            </p:cNvPr>
            <p:cNvSpPr/>
            <p:nvPr/>
          </p:nvSpPr>
          <p:spPr>
            <a:xfrm>
              <a:off x="4776918" y="2705148"/>
              <a:ext cx="4745662" cy="3113589"/>
            </a:xfrm>
            <a:custGeom>
              <a:avLst/>
              <a:gdLst>
                <a:gd name="csX0" fmla="*/ 787094 w 4745662"/>
                <a:gd name="csY0" fmla="*/ 1770926 h 3113589"/>
                <a:gd name="csX1" fmla="*/ 787094 w 4745662"/>
                <a:gd name="csY1" fmla="*/ 1770926 h 3113589"/>
                <a:gd name="csX2" fmla="*/ 821818 w 4745662"/>
                <a:gd name="csY2" fmla="*/ 2303362 h 3113589"/>
                <a:gd name="csX3" fmla="*/ 844968 w 4745662"/>
                <a:gd name="csY3" fmla="*/ 2465407 h 3113589"/>
                <a:gd name="csX4" fmla="*/ 856542 w 4745662"/>
                <a:gd name="csY4" fmla="*/ 2534855 h 3113589"/>
                <a:gd name="csX5" fmla="*/ 879692 w 4745662"/>
                <a:gd name="csY5" fmla="*/ 2592729 h 3113589"/>
                <a:gd name="csX6" fmla="*/ 949140 w 4745662"/>
                <a:gd name="csY6" fmla="*/ 2720050 h 3113589"/>
                <a:gd name="csX7" fmla="*/ 1053312 w 4745662"/>
                <a:gd name="csY7" fmla="*/ 2858946 h 3113589"/>
                <a:gd name="csX8" fmla="*/ 1273231 w 4745662"/>
                <a:gd name="csY8" fmla="*/ 2974693 h 3113589"/>
                <a:gd name="csX9" fmla="*/ 1597322 w 4745662"/>
                <a:gd name="csY9" fmla="*/ 3078865 h 3113589"/>
                <a:gd name="csX10" fmla="*/ 1794092 w 4745662"/>
                <a:gd name="csY10" fmla="*/ 3090440 h 3113589"/>
                <a:gd name="csX11" fmla="*/ 2257079 w 4745662"/>
                <a:gd name="csY11" fmla="*/ 3113589 h 3113589"/>
                <a:gd name="csX12" fmla="*/ 2546446 w 4745662"/>
                <a:gd name="csY12" fmla="*/ 3044141 h 3113589"/>
                <a:gd name="csX13" fmla="*/ 2685342 w 4745662"/>
                <a:gd name="csY13" fmla="*/ 3020992 h 3113589"/>
                <a:gd name="csX14" fmla="*/ 2847388 w 4745662"/>
                <a:gd name="csY14" fmla="*/ 2986268 h 3113589"/>
                <a:gd name="csX15" fmla="*/ 3102031 w 4745662"/>
                <a:gd name="csY15" fmla="*/ 2916820 h 3113589"/>
                <a:gd name="csX16" fmla="*/ 3321950 w 4745662"/>
                <a:gd name="csY16" fmla="*/ 2847372 h 3113589"/>
                <a:gd name="csX17" fmla="*/ 3414547 w 4745662"/>
                <a:gd name="csY17" fmla="*/ 2812648 h 3113589"/>
                <a:gd name="csX18" fmla="*/ 3483996 w 4745662"/>
                <a:gd name="csY18" fmla="*/ 2777924 h 3113589"/>
                <a:gd name="csX19" fmla="*/ 3565018 w 4745662"/>
                <a:gd name="csY19" fmla="*/ 2754774 h 3113589"/>
                <a:gd name="csX20" fmla="*/ 3761788 w 4745662"/>
                <a:gd name="csY20" fmla="*/ 2673751 h 3113589"/>
                <a:gd name="csX21" fmla="*/ 3854385 w 4745662"/>
                <a:gd name="csY21" fmla="*/ 2639027 h 3113589"/>
                <a:gd name="csX22" fmla="*/ 3935408 w 4745662"/>
                <a:gd name="csY22" fmla="*/ 2592729 h 3113589"/>
                <a:gd name="csX23" fmla="*/ 4004856 w 4745662"/>
                <a:gd name="csY23" fmla="*/ 2558005 h 3113589"/>
                <a:gd name="csX24" fmla="*/ 4190051 w 4745662"/>
                <a:gd name="csY24" fmla="*/ 2384384 h 3113589"/>
                <a:gd name="csX25" fmla="*/ 4282649 w 4745662"/>
                <a:gd name="csY25" fmla="*/ 2326511 h 3113589"/>
                <a:gd name="csX26" fmla="*/ 4502568 w 4745662"/>
                <a:gd name="csY26" fmla="*/ 2129741 h 3113589"/>
                <a:gd name="csX27" fmla="*/ 4595165 w 4745662"/>
                <a:gd name="csY27" fmla="*/ 1979270 h 3113589"/>
                <a:gd name="csX28" fmla="*/ 4676188 w 4745662"/>
                <a:gd name="csY28" fmla="*/ 1840374 h 3113589"/>
                <a:gd name="csX29" fmla="*/ 4722487 w 4745662"/>
                <a:gd name="csY29" fmla="*/ 1689903 h 3113589"/>
                <a:gd name="csX30" fmla="*/ 4734061 w 4745662"/>
                <a:gd name="csY30" fmla="*/ 1597306 h 3113589"/>
                <a:gd name="csX31" fmla="*/ 4745636 w 4745662"/>
                <a:gd name="csY31" fmla="*/ 1539432 h 3113589"/>
                <a:gd name="csX32" fmla="*/ 4710912 w 4745662"/>
                <a:gd name="csY32" fmla="*/ 1145893 h 3113589"/>
                <a:gd name="csX33" fmla="*/ 4687763 w 4745662"/>
                <a:gd name="csY33" fmla="*/ 1018572 h 3113589"/>
                <a:gd name="csX34" fmla="*/ 4676188 w 4745662"/>
                <a:gd name="csY34" fmla="*/ 972273 h 3113589"/>
                <a:gd name="csX35" fmla="*/ 4629889 w 4745662"/>
                <a:gd name="csY35" fmla="*/ 856526 h 3113589"/>
                <a:gd name="csX36" fmla="*/ 4595165 w 4745662"/>
                <a:gd name="csY36" fmla="*/ 821802 h 3113589"/>
                <a:gd name="csX37" fmla="*/ 4537292 w 4745662"/>
                <a:gd name="csY37" fmla="*/ 706055 h 3113589"/>
                <a:gd name="csX38" fmla="*/ 4514142 w 4745662"/>
                <a:gd name="csY38" fmla="*/ 671331 h 3113589"/>
                <a:gd name="csX39" fmla="*/ 4456269 w 4745662"/>
                <a:gd name="csY39" fmla="*/ 648182 h 3113589"/>
                <a:gd name="csX40" fmla="*/ 4421545 w 4745662"/>
                <a:gd name="csY40" fmla="*/ 613458 h 3113589"/>
                <a:gd name="csX41" fmla="*/ 4386821 w 4745662"/>
                <a:gd name="csY41" fmla="*/ 590308 h 3113589"/>
                <a:gd name="csX42" fmla="*/ 4328947 w 4745662"/>
                <a:gd name="csY42" fmla="*/ 544010 h 3113589"/>
                <a:gd name="csX43" fmla="*/ 4247925 w 4745662"/>
                <a:gd name="csY43" fmla="*/ 474562 h 3113589"/>
                <a:gd name="csX44" fmla="*/ 4155327 w 4745662"/>
                <a:gd name="csY44" fmla="*/ 439838 h 3113589"/>
                <a:gd name="csX45" fmla="*/ 4039580 w 4745662"/>
                <a:gd name="csY45" fmla="*/ 405114 h 3113589"/>
                <a:gd name="csX46" fmla="*/ 3958558 w 4745662"/>
                <a:gd name="csY46" fmla="*/ 393539 h 3113589"/>
                <a:gd name="csX47" fmla="*/ 3622892 w 4745662"/>
                <a:gd name="csY47" fmla="*/ 405114 h 3113589"/>
                <a:gd name="csX48" fmla="*/ 3518720 w 4745662"/>
                <a:gd name="csY48" fmla="*/ 416688 h 3113589"/>
                <a:gd name="csX49" fmla="*/ 3333525 w 4745662"/>
                <a:gd name="csY49" fmla="*/ 428263 h 3113589"/>
                <a:gd name="csX50" fmla="*/ 3055732 w 4745662"/>
                <a:gd name="csY50" fmla="*/ 416688 h 3113589"/>
                <a:gd name="csX51" fmla="*/ 2905261 w 4745662"/>
                <a:gd name="csY51" fmla="*/ 393539 h 3113589"/>
                <a:gd name="csX52" fmla="*/ 2731641 w 4745662"/>
                <a:gd name="csY52" fmla="*/ 370389 h 3113589"/>
                <a:gd name="csX53" fmla="*/ 2604320 w 4745662"/>
                <a:gd name="csY53" fmla="*/ 335665 h 3113589"/>
                <a:gd name="csX54" fmla="*/ 2465423 w 4745662"/>
                <a:gd name="csY54" fmla="*/ 312516 h 3113589"/>
                <a:gd name="csX55" fmla="*/ 2280228 w 4745662"/>
                <a:gd name="csY55" fmla="*/ 266217 h 3113589"/>
                <a:gd name="csX56" fmla="*/ 2199206 w 4745662"/>
                <a:gd name="csY56" fmla="*/ 231493 h 3113589"/>
                <a:gd name="csX57" fmla="*/ 1898264 w 4745662"/>
                <a:gd name="csY57" fmla="*/ 162045 h 3113589"/>
                <a:gd name="csX58" fmla="*/ 1562598 w 4745662"/>
                <a:gd name="csY58" fmla="*/ 81022 h 3113589"/>
                <a:gd name="csX59" fmla="*/ 1134335 w 4745662"/>
                <a:gd name="csY59" fmla="*/ 11574 h 3113589"/>
                <a:gd name="csX60" fmla="*/ 960715 w 4745662"/>
                <a:gd name="csY60" fmla="*/ 0 h 3113589"/>
                <a:gd name="csX61" fmla="*/ 312532 w 4745662"/>
                <a:gd name="csY61" fmla="*/ 23149 h 3113589"/>
                <a:gd name="csX62" fmla="*/ 150487 w 4745662"/>
                <a:gd name="csY62" fmla="*/ 57873 h 3113589"/>
                <a:gd name="csX63" fmla="*/ 81039 w 4745662"/>
                <a:gd name="csY63" fmla="*/ 92597 h 3113589"/>
                <a:gd name="csX64" fmla="*/ 46315 w 4745662"/>
                <a:gd name="csY64" fmla="*/ 138896 h 3113589"/>
                <a:gd name="csX65" fmla="*/ 11591 w 4745662"/>
                <a:gd name="csY65" fmla="*/ 219919 h 3113589"/>
                <a:gd name="csX66" fmla="*/ 11591 w 4745662"/>
                <a:gd name="csY66" fmla="*/ 358815 h 3113589"/>
                <a:gd name="csX67" fmla="*/ 46315 w 4745662"/>
                <a:gd name="csY67" fmla="*/ 416688 h 3113589"/>
                <a:gd name="csX68" fmla="*/ 219935 w 4745662"/>
                <a:gd name="csY68" fmla="*/ 567159 h 3113589"/>
                <a:gd name="csX69" fmla="*/ 300958 w 4745662"/>
                <a:gd name="csY69" fmla="*/ 601883 h 3113589"/>
                <a:gd name="csX70" fmla="*/ 381980 w 4745662"/>
                <a:gd name="csY70" fmla="*/ 613458 h 3113589"/>
                <a:gd name="csX71" fmla="*/ 474578 w 4745662"/>
                <a:gd name="csY71" fmla="*/ 636607 h 3113589"/>
                <a:gd name="csX72" fmla="*/ 590325 w 4745662"/>
                <a:gd name="csY72" fmla="*/ 671331 h 3113589"/>
                <a:gd name="csX73" fmla="*/ 810244 w 4745662"/>
                <a:gd name="csY73" fmla="*/ 717630 h 3113589"/>
                <a:gd name="csX74" fmla="*/ 949140 w 4745662"/>
                <a:gd name="csY74" fmla="*/ 752354 h 3113589"/>
                <a:gd name="csX75" fmla="*/ 1041737 w 4745662"/>
                <a:gd name="csY75" fmla="*/ 763929 h 3113589"/>
                <a:gd name="csX76" fmla="*/ 1134335 w 4745662"/>
                <a:gd name="csY76" fmla="*/ 787078 h 3113589"/>
                <a:gd name="csX77" fmla="*/ 1284806 w 4745662"/>
                <a:gd name="csY77" fmla="*/ 810227 h 3113589"/>
                <a:gd name="csX78" fmla="*/ 1470001 w 4745662"/>
                <a:gd name="csY78" fmla="*/ 833377 h 3113589"/>
                <a:gd name="csX79" fmla="*/ 1562598 w 4745662"/>
                <a:gd name="csY79" fmla="*/ 856526 h 3113589"/>
                <a:gd name="csX80" fmla="*/ 1632046 w 4745662"/>
                <a:gd name="csY80" fmla="*/ 879676 h 3113589"/>
                <a:gd name="csX81" fmla="*/ 1724644 w 4745662"/>
                <a:gd name="csY81" fmla="*/ 891250 h 3113589"/>
                <a:gd name="csX82" fmla="*/ 1782517 w 4745662"/>
                <a:gd name="csY82" fmla="*/ 914400 h 3113589"/>
                <a:gd name="csX83" fmla="*/ 1828816 w 4745662"/>
                <a:gd name="csY83" fmla="*/ 925974 h 3113589"/>
                <a:gd name="csX84" fmla="*/ 1909839 w 4745662"/>
                <a:gd name="csY84" fmla="*/ 972273 h 3113589"/>
                <a:gd name="csX85" fmla="*/ 1932988 w 4745662"/>
                <a:gd name="csY85" fmla="*/ 1018572 h 3113589"/>
                <a:gd name="csX86" fmla="*/ 1967712 w 4745662"/>
                <a:gd name="csY86" fmla="*/ 1064870 h 3113589"/>
                <a:gd name="csX87" fmla="*/ 1979287 w 4745662"/>
                <a:gd name="csY87" fmla="*/ 1122744 h 3113589"/>
                <a:gd name="csX88" fmla="*/ 2002436 w 4745662"/>
                <a:gd name="csY88" fmla="*/ 1157468 h 3113589"/>
                <a:gd name="csX89" fmla="*/ 2014011 w 4745662"/>
                <a:gd name="csY89" fmla="*/ 1192192 h 3113589"/>
                <a:gd name="csX90" fmla="*/ 1990861 w 4745662"/>
                <a:gd name="csY90" fmla="*/ 1481559 h 3113589"/>
                <a:gd name="csX91" fmla="*/ 1956137 w 4745662"/>
                <a:gd name="csY91" fmla="*/ 1516283 h 3113589"/>
                <a:gd name="csX92" fmla="*/ 1840391 w 4745662"/>
                <a:gd name="csY92" fmla="*/ 1655179 h 3113589"/>
                <a:gd name="csX93" fmla="*/ 1736218 w 4745662"/>
                <a:gd name="csY93" fmla="*/ 1747777 h 3113589"/>
                <a:gd name="csX94" fmla="*/ 1666770 w 4745662"/>
                <a:gd name="csY94" fmla="*/ 1770926 h 3113589"/>
                <a:gd name="csX95" fmla="*/ 1608897 w 4745662"/>
                <a:gd name="csY95" fmla="*/ 1805650 h 3113589"/>
                <a:gd name="csX96" fmla="*/ 1470001 w 4745662"/>
                <a:gd name="csY96" fmla="*/ 1875098 h 3113589"/>
                <a:gd name="csX97" fmla="*/ 1400553 w 4745662"/>
                <a:gd name="csY97" fmla="*/ 1921397 h 3113589"/>
                <a:gd name="csX98" fmla="*/ 1226932 w 4745662"/>
                <a:gd name="csY98" fmla="*/ 2025569 h 3113589"/>
                <a:gd name="csX99" fmla="*/ 1076461 w 4745662"/>
                <a:gd name="csY99" fmla="*/ 2106592 h 3113589"/>
                <a:gd name="csX100" fmla="*/ 1041737 w 4745662"/>
                <a:gd name="csY100" fmla="*/ 2118167 h 3113589"/>
                <a:gd name="csX101" fmla="*/ 960715 w 4745662"/>
                <a:gd name="csY101" fmla="*/ 2037144 h 3113589"/>
                <a:gd name="csX102" fmla="*/ 925991 w 4745662"/>
                <a:gd name="csY102" fmla="*/ 1967696 h 3113589"/>
                <a:gd name="csX103" fmla="*/ 891266 w 4745662"/>
                <a:gd name="csY103" fmla="*/ 1944546 h 3113589"/>
                <a:gd name="csX104" fmla="*/ 844968 w 4745662"/>
                <a:gd name="csY104" fmla="*/ 1898248 h 3113589"/>
                <a:gd name="csX105" fmla="*/ 810244 w 4745662"/>
                <a:gd name="csY105" fmla="*/ 1851949 h 3113589"/>
                <a:gd name="csX106" fmla="*/ 729221 w 4745662"/>
                <a:gd name="csY106" fmla="*/ 1759351 h 3113589"/>
                <a:gd name="csX107" fmla="*/ 775520 w 4745662"/>
                <a:gd name="csY107" fmla="*/ 1736202 h 3113589"/>
                <a:gd name="csX108" fmla="*/ 810244 w 4745662"/>
                <a:gd name="csY108" fmla="*/ 1747777 h 3113589"/>
                <a:gd name="csX109" fmla="*/ 787094 w 4745662"/>
                <a:gd name="csY109" fmla="*/ 1770926 h 3113589"/>
                <a:gd name="csX0" fmla="*/ 737564 w 4745662"/>
                <a:gd name="csY0" fmla="*/ 1976666 h 3113589"/>
                <a:gd name="csX1" fmla="*/ 787094 w 4745662"/>
                <a:gd name="csY1" fmla="*/ 1770926 h 3113589"/>
                <a:gd name="csX2" fmla="*/ 821818 w 4745662"/>
                <a:gd name="csY2" fmla="*/ 2303362 h 3113589"/>
                <a:gd name="csX3" fmla="*/ 844968 w 4745662"/>
                <a:gd name="csY3" fmla="*/ 2465407 h 3113589"/>
                <a:gd name="csX4" fmla="*/ 856542 w 4745662"/>
                <a:gd name="csY4" fmla="*/ 2534855 h 3113589"/>
                <a:gd name="csX5" fmla="*/ 879692 w 4745662"/>
                <a:gd name="csY5" fmla="*/ 2592729 h 3113589"/>
                <a:gd name="csX6" fmla="*/ 949140 w 4745662"/>
                <a:gd name="csY6" fmla="*/ 2720050 h 3113589"/>
                <a:gd name="csX7" fmla="*/ 1053312 w 4745662"/>
                <a:gd name="csY7" fmla="*/ 2858946 h 3113589"/>
                <a:gd name="csX8" fmla="*/ 1273231 w 4745662"/>
                <a:gd name="csY8" fmla="*/ 2974693 h 3113589"/>
                <a:gd name="csX9" fmla="*/ 1597322 w 4745662"/>
                <a:gd name="csY9" fmla="*/ 3078865 h 3113589"/>
                <a:gd name="csX10" fmla="*/ 1794092 w 4745662"/>
                <a:gd name="csY10" fmla="*/ 3090440 h 3113589"/>
                <a:gd name="csX11" fmla="*/ 2257079 w 4745662"/>
                <a:gd name="csY11" fmla="*/ 3113589 h 3113589"/>
                <a:gd name="csX12" fmla="*/ 2546446 w 4745662"/>
                <a:gd name="csY12" fmla="*/ 3044141 h 3113589"/>
                <a:gd name="csX13" fmla="*/ 2685342 w 4745662"/>
                <a:gd name="csY13" fmla="*/ 3020992 h 3113589"/>
                <a:gd name="csX14" fmla="*/ 2847388 w 4745662"/>
                <a:gd name="csY14" fmla="*/ 2986268 h 3113589"/>
                <a:gd name="csX15" fmla="*/ 3102031 w 4745662"/>
                <a:gd name="csY15" fmla="*/ 2916820 h 3113589"/>
                <a:gd name="csX16" fmla="*/ 3321950 w 4745662"/>
                <a:gd name="csY16" fmla="*/ 2847372 h 3113589"/>
                <a:gd name="csX17" fmla="*/ 3414547 w 4745662"/>
                <a:gd name="csY17" fmla="*/ 2812648 h 3113589"/>
                <a:gd name="csX18" fmla="*/ 3483996 w 4745662"/>
                <a:gd name="csY18" fmla="*/ 2777924 h 3113589"/>
                <a:gd name="csX19" fmla="*/ 3565018 w 4745662"/>
                <a:gd name="csY19" fmla="*/ 2754774 h 3113589"/>
                <a:gd name="csX20" fmla="*/ 3761788 w 4745662"/>
                <a:gd name="csY20" fmla="*/ 2673751 h 3113589"/>
                <a:gd name="csX21" fmla="*/ 3854385 w 4745662"/>
                <a:gd name="csY21" fmla="*/ 2639027 h 3113589"/>
                <a:gd name="csX22" fmla="*/ 3935408 w 4745662"/>
                <a:gd name="csY22" fmla="*/ 2592729 h 3113589"/>
                <a:gd name="csX23" fmla="*/ 4004856 w 4745662"/>
                <a:gd name="csY23" fmla="*/ 2558005 h 3113589"/>
                <a:gd name="csX24" fmla="*/ 4190051 w 4745662"/>
                <a:gd name="csY24" fmla="*/ 2384384 h 3113589"/>
                <a:gd name="csX25" fmla="*/ 4282649 w 4745662"/>
                <a:gd name="csY25" fmla="*/ 2326511 h 3113589"/>
                <a:gd name="csX26" fmla="*/ 4502568 w 4745662"/>
                <a:gd name="csY26" fmla="*/ 2129741 h 3113589"/>
                <a:gd name="csX27" fmla="*/ 4595165 w 4745662"/>
                <a:gd name="csY27" fmla="*/ 1979270 h 3113589"/>
                <a:gd name="csX28" fmla="*/ 4676188 w 4745662"/>
                <a:gd name="csY28" fmla="*/ 1840374 h 3113589"/>
                <a:gd name="csX29" fmla="*/ 4722487 w 4745662"/>
                <a:gd name="csY29" fmla="*/ 1689903 h 3113589"/>
                <a:gd name="csX30" fmla="*/ 4734061 w 4745662"/>
                <a:gd name="csY30" fmla="*/ 1597306 h 3113589"/>
                <a:gd name="csX31" fmla="*/ 4745636 w 4745662"/>
                <a:gd name="csY31" fmla="*/ 1539432 h 3113589"/>
                <a:gd name="csX32" fmla="*/ 4710912 w 4745662"/>
                <a:gd name="csY32" fmla="*/ 1145893 h 3113589"/>
                <a:gd name="csX33" fmla="*/ 4687763 w 4745662"/>
                <a:gd name="csY33" fmla="*/ 1018572 h 3113589"/>
                <a:gd name="csX34" fmla="*/ 4676188 w 4745662"/>
                <a:gd name="csY34" fmla="*/ 972273 h 3113589"/>
                <a:gd name="csX35" fmla="*/ 4629889 w 4745662"/>
                <a:gd name="csY35" fmla="*/ 856526 h 3113589"/>
                <a:gd name="csX36" fmla="*/ 4595165 w 4745662"/>
                <a:gd name="csY36" fmla="*/ 821802 h 3113589"/>
                <a:gd name="csX37" fmla="*/ 4537292 w 4745662"/>
                <a:gd name="csY37" fmla="*/ 706055 h 3113589"/>
                <a:gd name="csX38" fmla="*/ 4514142 w 4745662"/>
                <a:gd name="csY38" fmla="*/ 671331 h 3113589"/>
                <a:gd name="csX39" fmla="*/ 4456269 w 4745662"/>
                <a:gd name="csY39" fmla="*/ 648182 h 3113589"/>
                <a:gd name="csX40" fmla="*/ 4421545 w 4745662"/>
                <a:gd name="csY40" fmla="*/ 613458 h 3113589"/>
                <a:gd name="csX41" fmla="*/ 4386821 w 4745662"/>
                <a:gd name="csY41" fmla="*/ 590308 h 3113589"/>
                <a:gd name="csX42" fmla="*/ 4328947 w 4745662"/>
                <a:gd name="csY42" fmla="*/ 544010 h 3113589"/>
                <a:gd name="csX43" fmla="*/ 4247925 w 4745662"/>
                <a:gd name="csY43" fmla="*/ 474562 h 3113589"/>
                <a:gd name="csX44" fmla="*/ 4155327 w 4745662"/>
                <a:gd name="csY44" fmla="*/ 439838 h 3113589"/>
                <a:gd name="csX45" fmla="*/ 4039580 w 4745662"/>
                <a:gd name="csY45" fmla="*/ 405114 h 3113589"/>
                <a:gd name="csX46" fmla="*/ 3958558 w 4745662"/>
                <a:gd name="csY46" fmla="*/ 393539 h 3113589"/>
                <a:gd name="csX47" fmla="*/ 3622892 w 4745662"/>
                <a:gd name="csY47" fmla="*/ 405114 h 3113589"/>
                <a:gd name="csX48" fmla="*/ 3518720 w 4745662"/>
                <a:gd name="csY48" fmla="*/ 416688 h 3113589"/>
                <a:gd name="csX49" fmla="*/ 3333525 w 4745662"/>
                <a:gd name="csY49" fmla="*/ 428263 h 3113589"/>
                <a:gd name="csX50" fmla="*/ 3055732 w 4745662"/>
                <a:gd name="csY50" fmla="*/ 416688 h 3113589"/>
                <a:gd name="csX51" fmla="*/ 2905261 w 4745662"/>
                <a:gd name="csY51" fmla="*/ 393539 h 3113589"/>
                <a:gd name="csX52" fmla="*/ 2731641 w 4745662"/>
                <a:gd name="csY52" fmla="*/ 370389 h 3113589"/>
                <a:gd name="csX53" fmla="*/ 2604320 w 4745662"/>
                <a:gd name="csY53" fmla="*/ 335665 h 3113589"/>
                <a:gd name="csX54" fmla="*/ 2465423 w 4745662"/>
                <a:gd name="csY54" fmla="*/ 312516 h 3113589"/>
                <a:gd name="csX55" fmla="*/ 2280228 w 4745662"/>
                <a:gd name="csY55" fmla="*/ 266217 h 3113589"/>
                <a:gd name="csX56" fmla="*/ 2199206 w 4745662"/>
                <a:gd name="csY56" fmla="*/ 231493 h 3113589"/>
                <a:gd name="csX57" fmla="*/ 1898264 w 4745662"/>
                <a:gd name="csY57" fmla="*/ 162045 h 3113589"/>
                <a:gd name="csX58" fmla="*/ 1562598 w 4745662"/>
                <a:gd name="csY58" fmla="*/ 81022 h 3113589"/>
                <a:gd name="csX59" fmla="*/ 1134335 w 4745662"/>
                <a:gd name="csY59" fmla="*/ 11574 h 3113589"/>
                <a:gd name="csX60" fmla="*/ 960715 w 4745662"/>
                <a:gd name="csY60" fmla="*/ 0 h 3113589"/>
                <a:gd name="csX61" fmla="*/ 312532 w 4745662"/>
                <a:gd name="csY61" fmla="*/ 23149 h 3113589"/>
                <a:gd name="csX62" fmla="*/ 150487 w 4745662"/>
                <a:gd name="csY62" fmla="*/ 57873 h 3113589"/>
                <a:gd name="csX63" fmla="*/ 81039 w 4745662"/>
                <a:gd name="csY63" fmla="*/ 92597 h 3113589"/>
                <a:gd name="csX64" fmla="*/ 46315 w 4745662"/>
                <a:gd name="csY64" fmla="*/ 138896 h 3113589"/>
                <a:gd name="csX65" fmla="*/ 11591 w 4745662"/>
                <a:gd name="csY65" fmla="*/ 219919 h 3113589"/>
                <a:gd name="csX66" fmla="*/ 11591 w 4745662"/>
                <a:gd name="csY66" fmla="*/ 358815 h 3113589"/>
                <a:gd name="csX67" fmla="*/ 46315 w 4745662"/>
                <a:gd name="csY67" fmla="*/ 416688 h 3113589"/>
                <a:gd name="csX68" fmla="*/ 219935 w 4745662"/>
                <a:gd name="csY68" fmla="*/ 567159 h 3113589"/>
                <a:gd name="csX69" fmla="*/ 300958 w 4745662"/>
                <a:gd name="csY69" fmla="*/ 601883 h 3113589"/>
                <a:gd name="csX70" fmla="*/ 381980 w 4745662"/>
                <a:gd name="csY70" fmla="*/ 613458 h 3113589"/>
                <a:gd name="csX71" fmla="*/ 474578 w 4745662"/>
                <a:gd name="csY71" fmla="*/ 636607 h 3113589"/>
                <a:gd name="csX72" fmla="*/ 590325 w 4745662"/>
                <a:gd name="csY72" fmla="*/ 671331 h 3113589"/>
                <a:gd name="csX73" fmla="*/ 810244 w 4745662"/>
                <a:gd name="csY73" fmla="*/ 717630 h 3113589"/>
                <a:gd name="csX74" fmla="*/ 949140 w 4745662"/>
                <a:gd name="csY74" fmla="*/ 752354 h 3113589"/>
                <a:gd name="csX75" fmla="*/ 1041737 w 4745662"/>
                <a:gd name="csY75" fmla="*/ 763929 h 3113589"/>
                <a:gd name="csX76" fmla="*/ 1134335 w 4745662"/>
                <a:gd name="csY76" fmla="*/ 787078 h 3113589"/>
                <a:gd name="csX77" fmla="*/ 1284806 w 4745662"/>
                <a:gd name="csY77" fmla="*/ 810227 h 3113589"/>
                <a:gd name="csX78" fmla="*/ 1470001 w 4745662"/>
                <a:gd name="csY78" fmla="*/ 833377 h 3113589"/>
                <a:gd name="csX79" fmla="*/ 1562598 w 4745662"/>
                <a:gd name="csY79" fmla="*/ 856526 h 3113589"/>
                <a:gd name="csX80" fmla="*/ 1632046 w 4745662"/>
                <a:gd name="csY80" fmla="*/ 879676 h 3113589"/>
                <a:gd name="csX81" fmla="*/ 1724644 w 4745662"/>
                <a:gd name="csY81" fmla="*/ 891250 h 3113589"/>
                <a:gd name="csX82" fmla="*/ 1782517 w 4745662"/>
                <a:gd name="csY82" fmla="*/ 914400 h 3113589"/>
                <a:gd name="csX83" fmla="*/ 1828816 w 4745662"/>
                <a:gd name="csY83" fmla="*/ 925974 h 3113589"/>
                <a:gd name="csX84" fmla="*/ 1909839 w 4745662"/>
                <a:gd name="csY84" fmla="*/ 972273 h 3113589"/>
                <a:gd name="csX85" fmla="*/ 1932988 w 4745662"/>
                <a:gd name="csY85" fmla="*/ 1018572 h 3113589"/>
                <a:gd name="csX86" fmla="*/ 1967712 w 4745662"/>
                <a:gd name="csY86" fmla="*/ 1064870 h 3113589"/>
                <a:gd name="csX87" fmla="*/ 1979287 w 4745662"/>
                <a:gd name="csY87" fmla="*/ 1122744 h 3113589"/>
                <a:gd name="csX88" fmla="*/ 2002436 w 4745662"/>
                <a:gd name="csY88" fmla="*/ 1157468 h 3113589"/>
                <a:gd name="csX89" fmla="*/ 2014011 w 4745662"/>
                <a:gd name="csY89" fmla="*/ 1192192 h 3113589"/>
                <a:gd name="csX90" fmla="*/ 1990861 w 4745662"/>
                <a:gd name="csY90" fmla="*/ 1481559 h 3113589"/>
                <a:gd name="csX91" fmla="*/ 1956137 w 4745662"/>
                <a:gd name="csY91" fmla="*/ 1516283 h 3113589"/>
                <a:gd name="csX92" fmla="*/ 1840391 w 4745662"/>
                <a:gd name="csY92" fmla="*/ 1655179 h 3113589"/>
                <a:gd name="csX93" fmla="*/ 1736218 w 4745662"/>
                <a:gd name="csY93" fmla="*/ 1747777 h 3113589"/>
                <a:gd name="csX94" fmla="*/ 1666770 w 4745662"/>
                <a:gd name="csY94" fmla="*/ 1770926 h 3113589"/>
                <a:gd name="csX95" fmla="*/ 1608897 w 4745662"/>
                <a:gd name="csY95" fmla="*/ 1805650 h 3113589"/>
                <a:gd name="csX96" fmla="*/ 1470001 w 4745662"/>
                <a:gd name="csY96" fmla="*/ 1875098 h 3113589"/>
                <a:gd name="csX97" fmla="*/ 1400553 w 4745662"/>
                <a:gd name="csY97" fmla="*/ 1921397 h 3113589"/>
                <a:gd name="csX98" fmla="*/ 1226932 w 4745662"/>
                <a:gd name="csY98" fmla="*/ 2025569 h 3113589"/>
                <a:gd name="csX99" fmla="*/ 1076461 w 4745662"/>
                <a:gd name="csY99" fmla="*/ 2106592 h 3113589"/>
                <a:gd name="csX100" fmla="*/ 1041737 w 4745662"/>
                <a:gd name="csY100" fmla="*/ 2118167 h 3113589"/>
                <a:gd name="csX101" fmla="*/ 960715 w 4745662"/>
                <a:gd name="csY101" fmla="*/ 2037144 h 3113589"/>
                <a:gd name="csX102" fmla="*/ 925991 w 4745662"/>
                <a:gd name="csY102" fmla="*/ 1967696 h 3113589"/>
                <a:gd name="csX103" fmla="*/ 891266 w 4745662"/>
                <a:gd name="csY103" fmla="*/ 1944546 h 3113589"/>
                <a:gd name="csX104" fmla="*/ 844968 w 4745662"/>
                <a:gd name="csY104" fmla="*/ 1898248 h 3113589"/>
                <a:gd name="csX105" fmla="*/ 810244 w 4745662"/>
                <a:gd name="csY105" fmla="*/ 1851949 h 3113589"/>
                <a:gd name="csX106" fmla="*/ 729221 w 4745662"/>
                <a:gd name="csY106" fmla="*/ 1759351 h 3113589"/>
                <a:gd name="csX107" fmla="*/ 775520 w 4745662"/>
                <a:gd name="csY107" fmla="*/ 1736202 h 3113589"/>
                <a:gd name="csX108" fmla="*/ 810244 w 4745662"/>
                <a:gd name="csY108" fmla="*/ 1747777 h 3113589"/>
                <a:gd name="csX109" fmla="*/ 737564 w 4745662"/>
                <a:gd name="csY109" fmla="*/ 1976666 h 3113589"/>
                <a:gd name="csX0" fmla="*/ 810244 w 4745662"/>
                <a:gd name="csY0" fmla="*/ 1747777 h 3113589"/>
                <a:gd name="csX1" fmla="*/ 787094 w 4745662"/>
                <a:gd name="csY1" fmla="*/ 1770926 h 3113589"/>
                <a:gd name="csX2" fmla="*/ 821818 w 4745662"/>
                <a:gd name="csY2" fmla="*/ 2303362 h 3113589"/>
                <a:gd name="csX3" fmla="*/ 844968 w 4745662"/>
                <a:gd name="csY3" fmla="*/ 2465407 h 3113589"/>
                <a:gd name="csX4" fmla="*/ 856542 w 4745662"/>
                <a:gd name="csY4" fmla="*/ 2534855 h 3113589"/>
                <a:gd name="csX5" fmla="*/ 879692 w 4745662"/>
                <a:gd name="csY5" fmla="*/ 2592729 h 3113589"/>
                <a:gd name="csX6" fmla="*/ 949140 w 4745662"/>
                <a:gd name="csY6" fmla="*/ 2720050 h 3113589"/>
                <a:gd name="csX7" fmla="*/ 1053312 w 4745662"/>
                <a:gd name="csY7" fmla="*/ 2858946 h 3113589"/>
                <a:gd name="csX8" fmla="*/ 1273231 w 4745662"/>
                <a:gd name="csY8" fmla="*/ 2974693 h 3113589"/>
                <a:gd name="csX9" fmla="*/ 1597322 w 4745662"/>
                <a:gd name="csY9" fmla="*/ 3078865 h 3113589"/>
                <a:gd name="csX10" fmla="*/ 1794092 w 4745662"/>
                <a:gd name="csY10" fmla="*/ 3090440 h 3113589"/>
                <a:gd name="csX11" fmla="*/ 2257079 w 4745662"/>
                <a:gd name="csY11" fmla="*/ 3113589 h 3113589"/>
                <a:gd name="csX12" fmla="*/ 2546446 w 4745662"/>
                <a:gd name="csY12" fmla="*/ 3044141 h 3113589"/>
                <a:gd name="csX13" fmla="*/ 2685342 w 4745662"/>
                <a:gd name="csY13" fmla="*/ 3020992 h 3113589"/>
                <a:gd name="csX14" fmla="*/ 2847388 w 4745662"/>
                <a:gd name="csY14" fmla="*/ 2986268 h 3113589"/>
                <a:gd name="csX15" fmla="*/ 3102031 w 4745662"/>
                <a:gd name="csY15" fmla="*/ 2916820 h 3113589"/>
                <a:gd name="csX16" fmla="*/ 3321950 w 4745662"/>
                <a:gd name="csY16" fmla="*/ 2847372 h 3113589"/>
                <a:gd name="csX17" fmla="*/ 3414547 w 4745662"/>
                <a:gd name="csY17" fmla="*/ 2812648 h 3113589"/>
                <a:gd name="csX18" fmla="*/ 3483996 w 4745662"/>
                <a:gd name="csY18" fmla="*/ 2777924 h 3113589"/>
                <a:gd name="csX19" fmla="*/ 3565018 w 4745662"/>
                <a:gd name="csY19" fmla="*/ 2754774 h 3113589"/>
                <a:gd name="csX20" fmla="*/ 3761788 w 4745662"/>
                <a:gd name="csY20" fmla="*/ 2673751 h 3113589"/>
                <a:gd name="csX21" fmla="*/ 3854385 w 4745662"/>
                <a:gd name="csY21" fmla="*/ 2639027 h 3113589"/>
                <a:gd name="csX22" fmla="*/ 3935408 w 4745662"/>
                <a:gd name="csY22" fmla="*/ 2592729 h 3113589"/>
                <a:gd name="csX23" fmla="*/ 4004856 w 4745662"/>
                <a:gd name="csY23" fmla="*/ 2558005 h 3113589"/>
                <a:gd name="csX24" fmla="*/ 4190051 w 4745662"/>
                <a:gd name="csY24" fmla="*/ 2384384 h 3113589"/>
                <a:gd name="csX25" fmla="*/ 4282649 w 4745662"/>
                <a:gd name="csY25" fmla="*/ 2326511 h 3113589"/>
                <a:gd name="csX26" fmla="*/ 4502568 w 4745662"/>
                <a:gd name="csY26" fmla="*/ 2129741 h 3113589"/>
                <a:gd name="csX27" fmla="*/ 4595165 w 4745662"/>
                <a:gd name="csY27" fmla="*/ 1979270 h 3113589"/>
                <a:gd name="csX28" fmla="*/ 4676188 w 4745662"/>
                <a:gd name="csY28" fmla="*/ 1840374 h 3113589"/>
                <a:gd name="csX29" fmla="*/ 4722487 w 4745662"/>
                <a:gd name="csY29" fmla="*/ 1689903 h 3113589"/>
                <a:gd name="csX30" fmla="*/ 4734061 w 4745662"/>
                <a:gd name="csY30" fmla="*/ 1597306 h 3113589"/>
                <a:gd name="csX31" fmla="*/ 4745636 w 4745662"/>
                <a:gd name="csY31" fmla="*/ 1539432 h 3113589"/>
                <a:gd name="csX32" fmla="*/ 4710912 w 4745662"/>
                <a:gd name="csY32" fmla="*/ 1145893 h 3113589"/>
                <a:gd name="csX33" fmla="*/ 4687763 w 4745662"/>
                <a:gd name="csY33" fmla="*/ 1018572 h 3113589"/>
                <a:gd name="csX34" fmla="*/ 4676188 w 4745662"/>
                <a:gd name="csY34" fmla="*/ 972273 h 3113589"/>
                <a:gd name="csX35" fmla="*/ 4629889 w 4745662"/>
                <a:gd name="csY35" fmla="*/ 856526 h 3113589"/>
                <a:gd name="csX36" fmla="*/ 4595165 w 4745662"/>
                <a:gd name="csY36" fmla="*/ 821802 h 3113589"/>
                <a:gd name="csX37" fmla="*/ 4537292 w 4745662"/>
                <a:gd name="csY37" fmla="*/ 706055 h 3113589"/>
                <a:gd name="csX38" fmla="*/ 4514142 w 4745662"/>
                <a:gd name="csY38" fmla="*/ 671331 h 3113589"/>
                <a:gd name="csX39" fmla="*/ 4456269 w 4745662"/>
                <a:gd name="csY39" fmla="*/ 648182 h 3113589"/>
                <a:gd name="csX40" fmla="*/ 4421545 w 4745662"/>
                <a:gd name="csY40" fmla="*/ 613458 h 3113589"/>
                <a:gd name="csX41" fmla="*/ 4386821 w 4745662"/>
                <a:gd name="csY41" fmla="*/ 590308 h 3113589"/>
                <a:gd name="csX42" fmla="*/ 4328947 w 4745662"/>
                <a:gd name="csY42" fmla="*/ 544010 h 3113589"/>
                <a:gd name="csX43" fmla="*/ 4247925 w 4745662"/>
                <a:gd name="csY43" fmla="*/ 474562 h 3113589"/>
                <a:gd name="csX44" fmla="*/ 4155327 w 4745662"/>
                <a:gd name="csY44" fmla="*/ 439838 h 3113589"/>
                <a:gd name="csX45" fmla="*/ 4039580 w 4745662"/>
                <a:gd name="csY45" fmla="*/ 405114 h 3113589"/>
                <a:gd name="csX46" fmla="*/ 3958558 w 4745662"/>
                <a:gd name="csY46" fmla="*/ 393539 h 3113589"/>
                <a:gd name="csX47" fmla="*/ 3622892 w 4745662"/>
                <a:gd name="csY47" fmla="*/ 405114 h 3113589"/>
                <a:gd name="csX48" fmla="*/ 3518720 w 4745662"/>
                <a:gd name="csY48" fmla="*/ 416688 h 3113589"/>
                <a:gd name="csX49" fmla="*/ 3333525 w 4745662"/>
                <a:gd name="csY49" fmla="*/ 428263 h 3113589"/>
                <a:gd name="csX50" fmla="*/ 3055732 w 4745662"/>
                <a:gd name="csY50" fmla="*/ 416688 h 3113589"/>
                <a:gd name="csX51" fmla="*/ 2905261 w 4745662"/>
                <a:gd name="csY51" fmla="*/ 393539 h 3113589"/>
                <a:gd name="csX52" fmla="*/ 2731641 w 4745662"/>
                <a:gd name="csY52" fmla="*/ 370389 h 3113589"/>
                <a:gd name="csX53" fmla="*/ 2604320 w 4745662"/>
                <a:gd name="csY53" fmla="*/ 335665 h 3113589"/>
                <a:gd name="csX54" fmla="*/ 2465423 w 4745662"/>
                <a:gd name="csY54" fmla="*/ 312516 h 3113589"/>
                <a:gd name="csX55" fmla="*/ 2280228 w 4745662"/>
                <a:gd name="csY55" fmla="*/ 266217 h 3113589"/>
                <a:gd name="csX56" fmla="*/ 2199206 w 4745662"/>
                <a:gd name="csY56" fmla="*/ 231493 h 3113589"/>
                <a:gd name="csX57" fmla="*/ 1898264 w 4745662"/>
                <a:gd name="csY57" fmla="*/ 162045 h 3113589"/>
                <a:gd name="csX58" fmla="*/ 1562598 w 4745662"/>
                <a:gd name="csY58" fmla="*/ 81022 h 3113589"/>
                <a:gd name="csX59" fmla="*/ 1134335 w 4745662"/>
                <a:gd name="csY59" fmla="*/ 11574 h 3113589"/>
                <a:gd name="csX60" fmla="*/ 960715 w 4745662"/>
                <a:gd name="csY60" fmla="*/ 0 h 3113589"/>
                <a:gd name="csX61" fmla="*/ 312532 w 4745662"/>
                <a:gd name="csY61" fmla="*/ 23149 h 3113589"/>
                <a:gd name="csX62" fmla="*/ 150487 w 4745662"/>
                <a:gd name="csY62" fmla="*/ 57873 h 3113589"/>
                <a:gd name="csX63" fmla="*/ 81039 w 4745662"/>
                <a:gd name="csY63" fmla="*/ 92597 h 3113589"/>
                <a:gd name="csX64" fmla="*/ 46315 w 4745662"/>
                <a:gd name="csY64" fmla="*/ 138896 h 3113589"/>
                <a:gd name="csX65" fmla="*/ 11591 w 4745662"/>
                <a:gd name="csY65" fmla="*/ 219919 h 3113589"/>
                <a:gd name="csX66" fmla="*/ 11591 w 4745662"/>
                <a:gd name="csY66" fmla="*/ 358815 h 3113589"/>
                <a:gd name="csX67" fmla="*/ 46315 w 4745662"/>
                <a:gd name="csY67" fmla="*/ 416688 h 3113589"/>
                <a:gd name="csX68" fmla="*/ 219935 w 4745662"/>
                <a:gd name="csY68" fmla="*/ 567159 h 3113589"/>
                <a:gd name="csX69" fmla="*/ 300958 w 4745662"/>
                <a:gd name="csY69" fmla="*/ 601883 h 3113589"/>
                <a:gd name="csX70" fmla="*/ 381980 w 4745662"/>
                <a:gd name="csY70" fmla="*/ 613458 h 3113589"/>
                <a:gd name="csX71" fmla="*/ 474578 w 4745662"/>
                <a:gd name="csY71" fmla="*/ 636607 h 3113589"/>
                <a:gd name="csX72" fmla="*/ 590325 w 4745662"/>
                <a:gd name="csY72" fmla="*/ 671331 h 3113589"/>
                <a:gd name="csX73" fmla="*/ 810244 w 4745662"/>
                <a:gd name="csY73" fmla="*/ 717630 h 3113589"/>
                <a:gd name="csX74" fmla="*/ 949140 w 4745662"/>
                <a:gd name="csY74" fmla="*/ 752354 h 3113589"/>
                <a:gd name="csX75" fmla="*/ 1041737 w 4745662"/>
                <a:gd name="csY75" fmla="*/ 763929 h 3113589"/>
                <a:gd name="csX76" fmla="*/ 1134335 w 4745662"/>
                <a:gd name="csY76" fmla="*/ 787078 h 3113589"/>
                <a:gd name="csX77" fmla="*/ 1284806 w 4745662"/>
                <a:gd name="csY77" fmla="*/ 810227 h 3113589"/>
                <a:gd name="csX78" fmla="*/ 1470001 w 4745662"/>
                <a:gd name="csY78" fmla="*/ 833377 h 3113589"/>
                <a:gd name="csX79" fmla="*/ 1562598 w 4745662"/>
                <a:gd name="csY79" fmla="*/ 856526 h 3113589"/>
                <a:gd name="csX80" fmla="*/ 1632046 w 4745662"/>
                <a:gd name="csY80" fmla="*/ 879676 h 3113589"/>
                <a:gd name="csX81" fmla="*/ 1724644 w 4745662"/>
                <a:gd name="csY81" fmla="*/ 891250 h 3113589"/>
                <a:gd name="csX82" fmla="*/ 1782517 w 4745662"/>
                <a:gd name="csY82" fmla="*/ 914400 h 3113589"/>
                <a:gd name="csX83" fmla="*/ 1828816 w 4745662"/>
                <a:gd name="csY83" fmla="*/ 925974 h 3113589"/>
                <a:gd name="csX84" fmla="*/ 1909839 w 4745662"/>
                <a:gd name="csY84" fmla="*/ 972273 h 3113589"/>
                <a:gd name="csX85" fmla="*/ 1932988 w 4745662"/>
                <a:gd name="csY85" fmla="*/ 1018572 h 3113589"/>
                <a:gd name="csX86" fmla="*/ 1967712 w 4745662"/>
                <a:gd name="csY86" fmla="*/ 1064870 h 3113589"/>
                <a:gd name="csX87" fmla="*/ 1979287 w 4745662"/>
                <a:gd name="csY87" fmla="*/ 1122744 h 3113589"/>
                <a:gd name="csX88" fmla="*/ 2002436 w 4745662"/>
                <a:gd name="csY88" fmla="*/ 1157468 h 3113589"/>
                <a:gd name="csX89" fmla="*/ 2014011 w 4745662"/>
                <a:gd name="csY89" fmla="*/ 1192192 h 3113589"/>
                <a:gd name="csX90" fmla="*/ 1990861 w 4745662"/>
                <a:gd name="csY90" fmla="*/ 1481559 h 3113589"/>
                <a:gd name="csX91" fmla="*/ 1956137 w 4745662"/>
                <a:gd name="csY91" fmla="*/ 1516283 h 3113589"/>
                <a:gd name="csX92" fmla="*/ 1840391 w 4745662"/>
                <a:gd name="csY92" fmla="*/ 1655179 h 3113589"/>
                <a:gd name="csX93" fmla="*/ 1736218 w 4745662"/>
                <a:gd name="csY93" fmla="*/ 1747777 h 3113589"/>
                <a:gd name="csX94" fmla="*/ 1666770 w 4745662"/>
                <a:gd name="csY94" fmla="*/ 1770926 h 3113589"/>
                <a:gd name="csX95" fmla="*/ 1608897 w 4745662"/>
                <a:gd name="csY95" fmla="*/ 1805650 h 3113589"/>
                <a:gd name="csX96" fmla="*/ 1470001 w 4745662"/>
                <a:gd name="csY96" fmla="*/ 1875098 h 3113589"/>
                <a:gd name="csX97" fmla="*/ 1400553 w 4745662"/>
                <a:gd name="csY97" fmla="*/ 1921397 h 3113589"/>
                <a:gd name="csX98" fmla="*/ 1226932 w 4745662"/>
                <a:gd name="csY98" fmla="*/ 2025569 h 3113589"/>
                <a:gd name="csX99" fmla="*/ 1076461 w 4745662"/>
                <a:gd name="csY99" fmla="*/ 2106592 h 3113589"/>
                <a:gd name="csX100" fmla="*/ 1041737 w 4745662"/>
                <a:gd name="csY100" fmla="*/ 2118167 h 3113589"/>
                <a:gd name="csX101" fmla="*/ 960715 w 4745662"/>
                <a:gd name="csY101" fmla="*/ 2037144 h 3113589"/>
                <a:gd name="csX102" fmla="*/ 925991 w 4745662"/>
                <a:gd name="csY102" fmla="*/ 1967696 h 3113589"/>
                <a:gd name="csX103" fmla="*/ 891266 w 4745662"/>
                <a:gd name="csY103" fmla="*/ 1944546 h 3113589"/>
                <a:gd name="csX104" fmla="*/ 844968 w 4745662"/>
                <a:gd name="csY104" fmla="*/ 1898248 h 3113589"/>
                <a:gd name="csX105" fmla="*/ 810244 w 4745662"/>
                <a:gd name="csY105" fmla="*/ 1851949 h 3113589"/>
                <a:gd name="csX106" fmla="*/ 729221 w 4745662"/>
                <a:gd name="csY106" fmla="*/ 1759351 h 3113589"/>
                <a:gd name="csX107" fmla="*/ 775520 w 4745662"/>
                <a:gd name="csY107" fmla="*/ 1736202 h 3113589"/>
                <a:gd name="csX108" fmla="*/ 810244 w 4745662"/>
                <a:gd name="csY108" fmla="*/ 1747777 h 3113589"/>
                <a:gd name="csX0" fmla="*/ 810244 w 4745662"/>
                <a:gd name="csY0" fmla="*/ 1747777 h 3113589"/>
                <a:gd name="csX1" fmla="*/ 821818 w 4745662"/>
                <a:gd name="csY1" fmla="*/ 2303362 h 3113589"/>
                <a:gd name="csX2" fmla="*/ 844968 w 4745662"/>
                <a:gd name="csY2" fmla="*/ 2465407 h 3113589"/>
                <a:gd name="csX3" fmla="*/ 856542 w 4745662"/>
                <a:gd name="csY3" fmla="*/ 2534855 h 3113589"/>
                <a:gd name="csX4" fmla="*/ 879692 w 4745662"/>
                <a:gd name="csY4" fmla="*/ 2592729 h 3113589"/>
                <a:gd name="csX5" fmla="*/ 949140 w 4745662"/>
                <a:gd name="csY5" fmla="*/ 2720050 h 3113589"/>
                <a:gd name="csX6" fmla="*/ 1053312 w 4745662"/>
                <a:gd name="csY6" fmla="*/ 2858946 h 3113589"/>
                <a:gd name="csX7" fmla="*/ 1273231 w 4745662"/>
                <a:gd name="csY7" fmla="*/ 2974693 h 3113589"/>
                <a:gd name="csX8" fmla="*/ 1597322 w 4745662"/>
                <a:gd name="csY8" fmla="*/ 3078865 h 3113589"/>
                <a:gd name="csX9" fmla="*/ 1794092 w 4745662"/>
                <a:gd name="csY9" fmla="*/ 3090440 h 3113589"/>
                <a:gd name="csX10" fmla="*/ 2257079 w 4745662"/>
                <a:gd name="csY10" fmla="*/ 3113589 h 3113589"/>
                <a:gd name="csX11" fmla="*/ 2546446 w 4745662"/>
                <a:gd name="csY11" fmla="*/ 3044141 h 3113589"/>
                <a:gd name="csX12" fmla="*/ 2685342 w 4745662"/>
                <a:gd name="csY12" fmla="*/ 3020992 h 3113589"/>
                <a:gd name="csX13" fmla="*/ 2847388 w 4745662"/>
                <a:gd name="csY13" fmla="*/ 2986268 h 3113589"/>
                <a:gd name="csX14" fmla="*/ 3102031 w 4745662"/>
                <a:gd name="csY14" fmla="*/ 2916820 h 3113589"/>
                <a:gd name="csX15" fmla="*/ 3321950 w 4745662"/>
                <a:gd name="csY15" fmla="*/ 2847372 h 3113589"/>
                <a:gd name="csX16" fmla="*/ 3414547 w 4745662"/>
                <a:gd name="csY16" fmla="*/ 2812648 h 3113589"/>
                <a:gd name="csX17" fmla="*/ 3483996 w 4745662"/>
                <a:gd name="csY17" fmla="*/ 2777924 h 3113589"/>
                <a:gd name="csX18" fmla="*/ 3565018 w 4745662"/>
                <a:gd name="csY18" fmla="*/ 2754774 h 3113589"/>
                <a:gd name="csX19" fmla="*/ 3761788 w 4745662"/>
                <a:gd name="csY19" fmla="*/ 2673751 h 3113589"/>
                <a:gd name="csX20" fmla="*/ 3854385 w 4745662"/>
                <a:gd name="csY20" fmla="*/ 2639027 h 3113589"/>
                <a:gd name="csX21" fmla="*/ 3935408 w 4745662"/>
                <a:gd name="csY21" fmla="*/ 2592729 h 3113589"/>
                <a:gd name="csX22" fmla="*/ 4004856 w 4745662"/>
                <a:gd name="csY22" fmla="*/ 2558005 h 3113589"/>
                <a:gd name="csX23" fmla="*/ 4190051 w 4745662"/>
                <a:gd name="csY23" fmla="*/ 2384384 h 3113589"/>
                <a:gd name="csX24" fmla="*/ 4282649 w 4745662"/>
                <a:gd name="csY24" fmla="*/ 2326511 h 3113589"/>
                <a:gd name="csX25" fmla="*/ 4502568 w 4745662"/>
                <a:gd name="csY25" fmla="*/ 2129741 h 3113589"/>
                <a:gd name="csX26" fmla="*/ 4595165 w 4745662"/>
                <a:gd name="csY26" fmla="*/ 1979270 h 3113589"/>
                <a:gd name="csX27" fmla="*/ 4676188 w 4745662"/>
                <a:gd name="csY27" fmla="*/ 1840374 h 3113589"/>
                <a:gd name="csX28" fmla="*/ 4722487 w 4745662"/>
                <a:gd name="csY28" fmla="*/ 1689903 h 3113589"/>
                <a:gd name="csX29" fmla="*/ 4734061 w 4745662"/>
                <a:gd name="csY29" fmla="*/ 1597306 h 3113589"/>
                <a:gd name="csX30" fmla="*/ 4745636 w 4745662"/>
                <a:gd name="csY30" fmla="*/ 1539432 h 3113589"/>
                <a:gd name="csX31" fmla="*/ 4710912 w 4745662"/>
                <a:gd name="csY31" fmla="*/ 1145893 h 3113589"/>
                <a:gd name="csX32" fmla="*/ 4687763 w 4745662"/>
                <a:gd name="csY32" fmla="*/ 1018572 h 3113589"/>
                <a:gd name="csX33" fmla="*/ 4676188 w 4745662"/>
                <a:gd name="csY33" fmla="*/ 972273 h 3113589"/>
                <a:gd name="csX34" fmla="*/ 4629889 w 4745662"/>
                <a:gd name="csY34" fmla="*/ 856526 h 3113589"/>
                <a:gd name="csX35" fmla="*/ 4595165 w 4745662"/>
                <a:gd name="csY35" fmla="*/ 821802 h 3113589"/>
                <a:gd name="csX36" fmla="*/ 4537292 w 4745662"/>
                <a:gd name="csY36" fmla="*/ 706055 h 3113589"/>
                <a:gd name="csX37" fmla="*/ 4514142 w 4745662"/>
                <a:gd name="csY37" fmla="*/ 671331 h 3113589"/>
                <a:gd name="csX38" fmla="*/ 4456269 w 4745662"/>
                <a:gd name="csY38" fmla="*/ 648182 h 3113589"/>
                <a:gd name="csX39" fmla="*/ 4421545 w 4745662"/>
                <a:gd name="csY39" fmla="*/ 613458 h 3113589"/>
                <a:gd name="csX40" fmla="*/ 4386821 w 4745662"/>
                <a:gd name="csY40" fmla="*/ 590308 h 3113589"/>
                <a:gd name="csX41" fmla="*/ 4328947 w 4745662"/>
                <a:gd name="csY41" fmla="*/ 544010 h 3113589"/>
                <a:gd name="csX42" fmla="*/ 4247925 w 4745662"/>
                <a:gd name="csY42" fmla="*/ 474562 h 3113589"/>
                <a:gd name="csX43" fmla="*/ 4155327 w 4745662"/>
                <a:gd name="csY43" fmla="*/ 439838 h 3113589"/>
                <a:gd name="csX44" fmla="*/ 4039580 w 4745662"/>
                <a:gd name="csY44" fmla="*/ 405114 h 3113589"/>
                <a:gd name="csX45" fmla="*/ 3958558 w 4745662"/>
                <a:gd name="csY45" fmla="*/ 393539 h 3113589"/>
                <a:gd name="csX46" fmla="*/ 3622892 w 4745662"/>
                <a:gd name="csY46" fmla="*/ 405114 h 3113589"/>
                <a:gd name="csX47" fmla="*/ 3518720 w 4745662"/>
                <a:gd name="csY47" fmla="*/ 416688 h 3113589"/>
                <a:gd name="csX48" fmla="*/ 3333525 w 4745662"/>
                <a:gd name="csY48" fmla="*/ 428263 h 3113589"/>
                <a:gd name="csX49" fmla="*/ 3055732 w 4745662"/>
                <a:gd name="csY49" fmla="*/ 416688 h 3113589"/>
                <a:gd name="csX50" fmla="*/ 2905261 w 4745662"/>
                <a:gd name="csY50" fmla="*/ 393539 h 3113589"/>
                <a:gd name="csX51" fmla="*/ 2731641 w 4745662"/>
                <a:gd name="csY51" fmla="*/ 370389 h 3113589"/>
                <a:gd name="csX52" fmla="*/ 2604320 w 4745662"/>
                <a:gd name="csY52" fmla="*/ 335665 h 3113589"/>
                <a:gd name="csX53" fmla="*/ 2465423 w 4745662"/>
                <a:gd name="csY53" fmla="*/ 312516 h 3113589"/>
                <a:gd name="csX54" fmla="*/ 2280228 w 4745662"/>
                <a:gd name="csY54" fmla="*/ 266217 h 3113589"/>
                <a:gd name="csX55" fmla="*/ 2199206 w 4745662"/>
                <a:gd name="csY55" fmla="*/ 231493 h 3113589"/>
                <a:gd name="csX56" fmla="*/ 1898264 w 4745662"/>
                <a:gd name="csY56" fmla="*/ 162045 h 3113589"/>
                <a:gd name="csX57" fmla="*/ 1562598 w 4745662"/>
                <a:gd name="csY57" fmla="*/ 81022 h 3113589"/>
                <a:gd name="csX58" fmla="*/ 1134335 w 4745662"/>
                <a:gd name="csY58" fmla="*/ 11574 h 3113589"/>
                <a:gd name="csX59" fmla="*/ 960715 w 4745662"/>
                <a:gd name="csY59" fmla="*/ 0 h 3113589"/>
                <a:gd name="csX60" fmla="*/ 312532 w 4745662"/>
                <a:gd name="csY60" fmla="*/ 23149 h 3113589"/>
                <a:gd name="csX61" fmla="*/ 150487 w 4745662"/>
                <a:gd name="csY61" fmla="*/ 57873 h 3113589"/>
                <a:gd name="csX62" fmla="*/ 81039 w 4745662"/>
                <a:gd name="csY62" fmla="*/ 92597 h 3113589"/>
                <a:gd name="csX63" fmla="*/ 46315 w 4745662"/>
                <a:gd name="csY63" fmla="*/ 138896 h 3113589"/>
                <a:gd name="csX64" fmla="*/ 11591 w 4745662"/>
                <a:gd name="csY64" fmla="*/ 219919 h 3113589"/>
                <a:gd name="csX65" fmla="*/ 11591 w 4745662"/>
                <a:gd name="csY65" fmla="*/ 358815 h 3113589"/>
                <a:gd name="csX66" fmla="*/ 46315 w 4745662"/>
                <a:gd name="csY66" fmla="*/ 416688 h 3113589"/>
                <a:gd name="csX67" fmla="*/ 219935 w 4745662"/>
                <a:gd name="csY67" fmla="*/ 567159 h 3113589"/>
                <a:gd name="csX68" fmla="*/ 300958 w 4745662"/>
                <a:gd name="csY68" fmla="*/ 601883 h 3113589"/>
                <a:gd name="csX69" fmla="*/ 381980 w 4745662"/>
                <a:gd name="csY69" fmla="*/ 613458 h 3113589"/>
                <a:gd name="csX70" fmla="*/ 474578 w 4745662"/>
                <a:gd name="csY70" fmla="*/ 636607 h 3113589"/>
                <a:gd name="csX71" fmla="*/ 590325 w 4745662"/>
                <a:gd name="csY71" fmla="*/ 671331 h 3113589"/>
                <a:gd name="csX72" fmla="*/ 810244 w 4745662"/>
                <a:gd name="csY72" fmla="*/ 717630 h 3113589"/>
                <a:gd name="csX73" fmla="*/ 949140 w 4745662"/>
                <a:gd name="csY73" fmla="*/ 752354 h 3113589"/>
                <a:gd name="csX74" fmla="*/ 1041737 w 4745662"/>
                <a:gd name="csY74" fmla="*/ 763929 h 3113589"/>
                <a:gd name="csX75" fmla="*/ 1134335 w 4745662"/>
                <a:gd name="csY75" fmla="*/ 787078 h 3113589"/>
                <a:gd name="csX76" fmla="*/ 1284806 w 4745662"/>
                <a:gd name="csY76" fmla="*/ 810227 h 3113589"/>
                <a:gd name="csX77" fmla="*/ 1470001 w 4745662"/>
                <a:gd name="csY77" fmla="*/ 833377 h 3113589"/>
                <a:gd name="csX78" fmla="*/ 1562598 w 4745662"/>
                <a:gd name="csY78" fmla="*/ 856526 h 3113589"/>
                <a:gd name="csX79" fmla="*/ 1632046 w 4745662"/>
                <a:gd name="csY79" fmla="*/ 879676 h 3113589"/>
                <a:gd name="csX80" fmla="*/ 1724644 w 4745662"/>
                <a:gd name="csY80" fmla="*/ 891250 h 3113589"/>
                <a:gd name="csX81" fmla="*/ 1782517 w 4745662"/>
                <a:gd name="csY81" fmla="*/ 914400 h 3113589"/>
                <a:gd name="csX82" fmla="*/ 1828816 w 4745662"/>
                <a:gd name="csY82" fmla="*/ 925974 h 3113589"/>
                <a:gd name="csX83" fmla="*/ 1909839 w 4745662"/>
                <a:gd name="csY83" fmla="*/ 972273 h 3113589"/>
                <a:gd name="csX84" fmla="*/ 1932988 w 4745662"/>
                <a:gd name="csY84" fmla="*/ 1018572 h 3113589"/>
                <a:gd name="csX85" fmla="*/ 1967712 w 4745662"/>
                <a:gd name="csY85" fmla="*/ 1064870 h 3113589"/>
                <a:gd name="csX86" fmla="*/ 1979287 w 4745662"/>
                <a:gd name="csY86" fmla="*/ 1122744 h 3113589"/>
                <a:gd name="csX87" fmla="*/ 2002436 w 4745662"/>
                <a:gd name="csY87" fmla="*/ 1157468 h 3113589"/>
                <a:gd name="csX88" fmla="*/ 2014011 w 4745662"/>
                <a:gd name="csY88" fmla="*/ 1192192 h 3113589"/>
                <a:gd name="csX89" fmla="*/ 1990861 w 4745662"/>
                <a:gd name="csY89" fmla="*/ 1481559 h 3113589"/>
                <a:gd name="csX90" fmla="*/ 1956137 w 4745662"/>
                <a:gd name="csY90" fmla="*/ 1516283 h 3113589"/>
                <a:gd name="csX91" fmla="*/ 1840391 w 4745662"/>
                <a:gd name="csY91" fmla="*/ 1655179 h 3113589"/>
                <a:gd name="csX92" fmla="*/ 1736218 w 4745662"/>
                <a:gd name="csY92" fmla="*/ 1747777 h 3113589"/>
                <a:gd name="csX93" fmla="*/ 1666770 w 4745662"/>
                <a:gd name="csY93" fmla="*/ 1770926 h 3113589"/>
                <a:gd name="csX94" fmla="*/ 1608897 w 4745662"/>
                <a:gd name="csY94" fmla="*/ 1805650 h 3113589"/>
                <a:gd name="csX95" fmla="*/ 1470001 w 4745662"/>
                <a:gd name="csY95" fmla="*/ 1875098 h 3113589"/>
                <a:gd name="csX96" fmla="*/ 1400553 w 4745662"/>
                <a:gd name="csY96" fmla="*/ 1921397 h 3113589"/>
                <a:gd name="csX97" fmla="*/ 1226932 w 4745662"/>
                <a:gd name="csY97" fmla="*/ 2025569 h 3113589"/>
                <a:gd name="csX98" fmla="*/ 1076461 w 4745662"/>
                <a:gd name="csY98" fmla="*/ 2106592 h 3113589"/>
                <a:gd name="csX99" fmla="*/ 1041737 w 4745662"/>
                <a:gd name="csY99" fmla="*/ 2118167 h 3113589"/>
                <a:gd name="csX100" fmla="*/ 960715 w 4745662"/>
                <a:gd name="csY100" fmla="*/ 2037144 h 3113589"/>
                <a:gd name="csX101" fmla="*/ 925991 w 4745662"/>
                <a:gd name="csY101" fmla="*/ 1967696 h 3113589"/>
                <a:gd name="csX102" fmla="*/ 891266 w 4745662"/>
                <a:gd name="csY102" fmla="*/ 1944546 h 3113589"/>
                <a:gd name="csX103" fmla="*/ 844968 w 4745662"/>
                <a:gd name="csY103" fmla="*/ 1898248 h 3113589"/>
                <a:gd name="csX104" fmla="*/ 810244 w 4745662"/>
                <a:gd name="csY104" fmla="*/ 1851949 h 3113589"/>
                <a:gd name="csX105" fmla="*/ 729221 w 4745662"/>
                <a:gd name="csY105" fmla="*/ 1759351 h 3113589"/>
                <a:gd name="csX106" fmla="*/ 775520 w 4745662"/>
                <a:gd name="csY106" fmla="*/ 1736202 h 3113589"/>
                <a:gd name="csX107" fmla="*/ 810244 w 4745662"/>
                <a:gd name="csY107" fmla="*/ 1747777 h 3113589"/>
                <a:gd name="csX0" fmla="*/ 810244 w 4745662"/>
                <a:gd name="csY0" fmla="*/ 1747777 h 3113589"/>
                <a:gd name="csX1" fmla="*/ 821818 w 4745662"/>
                <a:gd name="csY1" fmla="*/ 2303362 h 3113589"/>
                <a:gd name="csX2" fmla="*/ 844968 w 4745662"/>
                <a:gd name="csY2" fmla="*/ 2465407 h 3113589"/>
                <a:gd name="csX3" fmla="*/ 856542 w 4745662"/>
                <a:gd name="csY3" fmla="*/ 2534855 h 3113589"/>
                <a:gd name="csX4" fmla="*/ 879692 w 4745662"/>
                <a:gd name="csY4" fmla="*/ 2592729 h 3113589"/>
                <a:gd name="csX5" fmla="*/ 949140 w 4745662"/>
                <a:gd name="csY5" fmla="*/ 2720050 h 3113589"/>
                <a:gd name="csX6" fmla="*/ 1053312 w 4745662"/>
                <a:gd name="csY6" fmla="*/ 2858946 h 3113589"/>
                <a:gd name="csX7" fmla="*/ 1273231 w 4745662"/>
                <a:gd name="csY7" fmla="*/ 2974693 h 3113589"/>
                <a:gd name="csX8" fmla="*/ 1597322 w 4745662"/>
                <a:gd name="csY8" fmla="*/ 3078865 h 3113589"/>
                <a:gd name="csX9" fmla="*/ 1794092 w 4745662"/>
                <a:gd name="csY9" fmla="*/ 3090440 h 3113589"/>
                <a:gd name="csX10" fmla="*/ 2257079 w 4745662"/>
                <a:gd name="csY10" fmla="*/ 3113589 h 3113589"/>
                <a:gd name="csX11" fmla="*/ 2546446 w 4745662"/>
                <a:gd name="csY11" fmla="*/ 3044141 h 3113589"/>
                <a:gd name="csX12" fmla="*/ 2685342 w 4745662"/>
                <a:gd name="csY12" fmla="*/ 3020992 h 3113589"/>
                <a:gd name="csX13" fmla="*/ 2847388 w 4745662"/>
                <a:gd name="csY13" fmla="*/ 2986268 h 3113589"/>
                <a:gd name="csX14" fmla="*/ 3102031 w 4745662"/>
                <a:gd name="csY14" fmla="*/ 2916820 h 3113589"/>
                <a:gd name="csX15" fmla="*/ 3321950 w 4745662"/>
                <a:gd name="csY15" fmla="*/ 2847372 h 3113589"/>
                <a:gd name="csX16" fmla="*/ 3414547 w 4745662"/>
                <a:gd name="csY16" fmla="*/ 2812648 h 3113589"/>
                <a:gd name="csX17" fmla="*/ 3483996 w 4745662"/>
                <a:gd name="csY17" fmla="*/ 2777924 h 3113589"/>
                <a:gd name="csX18" fmla="*/ 3565018 w 4745662"/>
                <a:gd name="csY18" fmla="*/ 2754774 h 3113589"/>
                <a:gd name="csX19" fmla="*/ 3761788 w 4745662"/>
                <a:gd name="csY19" fmla="*/ 2673751 h 3113589"/>
                <a:gd name="csX20" fmla="*/ 3854385 w 4745662"/>
                <a:gd name="csY20" fmla="*/ 2639027 h 3113589"/>
                <a:gd name="csX21" fmla="*/ 3935408 w 4745662"/>
                <a:gd name="csY21" fmla="*/ 2592729 h 3113589"/>
                <a:gd name="csX22" fmla="*/ 4004856 w 4745662"/>
                <a:gd name="csY22" fmla="*/ 2558005 h 3113589"/>
                <a:gd name="csX23" fmla="*/ 4190051 w 4745662"/>
                <a:gd name="csY23" fmla="*/ 2384384 h 3113589"/>
                <a:gd name="csX24" fmla="*/ 4282649 w 4745662"/>
                <a:gd name="csY24" fmla="*/ 2326511 h 3113589"/>
                <a:gd name="csX25" fmla="*/ 4502568 w 4745662"/>
                <a:gd name="csY25" fmla="*/ 2129741 h 3113589"/>
                <a:gd name="csX26" fmla="*/ 4595165 w 4745662"/>
                <a:gd name="csY26" fmla="*/ 1979270 h 3113589"/>
                <a:gd name="csX27" fmla="*/ 4676188 w 4745662"/>
                <a:gd name="csY27" fmla="*/ 1840374 h 3113589"/>
                <a:gd name="csX28" fmla="*/ 4722487 w 4745662"/>
                <a:gd name="csY28" fmla="*/ 1689903 h 3113589"/>
                <a:gd name="csX29" fmla="*/ 4734061 w 4745662"/>
                <a:gd name="csY29" fmla="*/ 1597306 h 3113589"/>
                <a:gd name="csX30" fmla="*/ 4745636 w 4745662"/>
                <a:gd name="csY30" fmla="*/ 1539432 h 3113589"/>
                <a:gd name="csX31" fmla="*/ 4710912 w 4745662"/>
                <a:gd name="csY31" fmla="*/ 1145893 h 3113589"/>
                <a:gd name="csX32" fmla="*/ 4687763 w 4745662"/>
                <a:gd name="csY32" fmla="*/ 1018572 h 3113589"/>
                <a:gd name="csX33" fmla="*/ 4676188 w 4745662"/>
                <a:gd name="csY33" fmla="*/ 972273 h 3113589"/>
                <a:gd name="csX34" fmla="*/ 4629889 w 4745662"/>
                <a:gd name="csY34" fmla="*/ 856526 h 3113589"/>
                <a:gd name="csX35" fmla="*/ 4595165 w 4745662"/>
                <a:gd name="csY35" fmla="*/ 821802 h 3113589"/>
                <a:gd name="csX36" fmla="*/ 4537292 w 4745662"/>
                <a:gd name="csY36" fmla="*/ 706055 h 3113589"/>
                <a:gd name="csX37" fmla="*/ 4514142 w 4745662"/>
                <a:gd name="csY37" fmla="*/ 671331 h 3113589"/>
                <a:gd name="csX38" fmla="*/ 4456269 w 4745662"/>
                <a:gd name="csY38" fmla="*/ 648182 h 3113589"/>
                <a:gd name="csX39" fmla="*/ 4421545 w 4745662"/>
                <a:gd name="csY39" fmla="*/ 613458 h 3113589"/>
                <a:gd name="csX40" fmla="*/ 4386821 w 4745662"/>
                <a:gd name="csY40" fmla="*/ 590308 h 3113589"/>
                <a:gd name="csX41" fmla="*/ 4328947 w 4745662"/>
                <a:gd name="csY41" fmla="*/ 544010 h 3113589"/>
                <a:gd name="csX42" fmla="*/ 4247925 w 4745662"/>
                <a:gd name="csY42" fmla="*/ 474562 h 3113589"/>
                <a:gd name="csX43" fmla="*/ 4155327 w 4745662"/>
                <a:gd name="csY43" fmla="*/ 439838 h 3113589"/>
                <a:gd name="csX44" fmla="*/ 4039580 w 4745662"/>
                <a:gd name="csY44" fmla="*/ 405114 h 3113589"/>
                <a:gd name="csX45" fmla="*/ 3958558 w 4745662"/>
                <a:gd name="csY45" fmla="*/ 393539 h 3113589"/>
                <a:gd name="csX46" fmla="*/ 3622892 w 4745662"/>
                <a:gd name="csY46" fmla="*/ 405114 h 3113589"/>
                <a:gd name="csX47" fmla="*/ 3518720 w 4745662"/>
                <a:gd name="csY47" fmla="*/ 416688 h 3113589"/>
                <a:gd name="csX48" fmla="*/ 3333525 w 4745662"/>
                <a:gd name="csY48" fmla="*/ 428263 h 3113589"/>
                <a:gd name="csX49" fmla="*/ 3055732 w 4745662"/>
                <a:gd name="csY49" fmla="*/ 416688 h 3113589"/>
                <a:gd name="csX50" fmla="*/ 2905261 w 4745662"/>
                <a:gd name="csY50" fmla="*/ 393539 h 3113589"/>
                <a:gd name="csX51" fmla="*/ 2731641 w 4745662"/>
                <a:gd name="csY51" fmla="*/ 370389 h 3113589"/>
                <a:gd name="csX52" fmla="*/ 2604320 w 4745662"/>
                <a:gd name="csY52" fmla="*/ 335665 h 3113589"/>
                <a:gd name="csX53" fmla="*/ 2465423 w 4745662"/>
                <a:gd name="csY53" fmla="*/ 312516 h 3113589"/>
                <a:gd name="csX54" fmla="*/ 2280228 w 4745662"/>
                <a:gd name="csY54" fmla="*/ 266217 h 3113589"/>
                <a:gd name="csX55" fmla="*/ 2199206 w 4745662"/>
                <a:gd name="csY55" fmla="*/ 231493 h 3113589"/>
                <a:gd name="csX56" fmla="*/ 1898264 w 4745662"/>
                <a:gd name="csY56" fmla="*/ 162045 h 3113589"/>
                <a:gd name="csX57" fmla="*/ 1562598 w 4745662"/>
                <a:gd name="csY57" fmla="*/ 81022 h 3113589"/>
                <a:gd name="csX58" fmla="*/ 1134335 w 4745662"/>
                <a:gd name="csY58" fmla="*/ 11574 h 3113589"/>
                <a:gd name="csX59" fmla="*/ 960715 w 4745662"/>
                <a:gd name="csY59" fmla="*/ 0 h 3113589"/>
                <a:gd name="csX60" fmla="*/ 312532 w 4745662"/>
                <a:gd name="csY60" fmla="*/ 23149 h 3113589"/>
                <a:gd name="csX61" fmla="*/ 150487 w 4745662"/>
                <a:gd name="csY61" fmla="*/ 57873 h 3113589"/>
                <a:gd name="csX62" fmla="*/ 81039 w 4745662"/>
                <a:gd name="csY62" fmla="*/ 92597 h 3113589"/>
                <a:gd name="csX63" fmla="*/ 46315 w 4745662"/>
                <a:gd name="csY63" fmla="*/ 138896 h 3113589"/>
                <a:gd name="csX64" fmla="*/ 11591 w 4745662"/>
                <a:gd name="csY64" fmla="*/ 219919 h 3113589"/>
                <a:gd name="csX65" fmla="*/ 11591 w 4745662"/>
                <a:gd name="csY65" fmla="*/ 358815 h 3113589"/>
                <a:gd name="csX66" fmla="*/ 46315 w 4745662"/>
                <a:gd name="csY66" fmla="*/ 416688 h 3113589"/>
                <a:gd name="csX67" fmla="*/ 219935 w 4745662"/>
                <a:gd name="csY67" fmla="*/ 567159 h 3113589"/>
                <a:gd name="csX68" fmla="*/ 300958 w 4745662"/>
                <a:gd name="csY68" fmla="*/ 601883 h 3113589"/>
                <a:gd name="csX69" fmla="*/ 381980 w 4745662"/>
                <a:gd name="csY69" fmla="*/ 613458 h 3113589"/>
                <a:gd name="csX70" fmla="*/ 474578 w 4745662"/>
                <a:gd name="csY70" fmla="*/ 636607 h 3113589"/>
                <a:gd name="csX71" fmla="*/ 590325 w 4745662"/>
                <a:gd name="csY71" fmla="*/ 671331 h 3113589"/>
                <a:gd name="csX72" fmla="*/ 810244 w 4745662"/>
                <a:gd name="csY72" fmla="*/ 717630 h 3113589"/>
                <a:gd name="csX73" fmla="*/ 949140 w 4745662"/>
                <a:gd name="csY73" fmla="*/ 752354 h 3113589"/>
                <a:gd name="csX74" fmla="*/ 1041737 w 4745662"/>
                <a:gd name="csY74" fmla="*/ 763929 h 3113589"/>
                <a:gd name="csX75" fmla="*/ 1134335 w 4745662"/>
                <a:gd name="csY75" fmla="*/ 787078 h 3113589"/>
                <a:gd name="csX76" fmla="*/ 1284806 w 4745662"/>
                <a:gd name="csY76" fmla="*/ 810227 h 3113589"/>
                <a:gd name="csX77" fmla="*/ 1470001 w 4745662"/>
                <a:gd name="csY77" fmla="*/ 833377 h 3113589"/>
                <a:gd name="csX78" fmla="*/ 1562598 w 4745662"/>
                <a:gd name="csY78" fmla="*/ 856526 h 3113589"/>
                <a:gd name="csX79" fmla="*/ 1632046 w 4745662"/>
                <a:gd name="csY79" fmla="*/ 879676 h 3113589"/>
                <a:gd name="csX80" fmla="*/ 1724644 w 4745662"/>
                <a:gd name="csY80" fmla="*/ 891250 h 3113589"/>
                <a:gd name="csX81" fmla="*/ 1782517 w 4745662"/>
                <a:gd name="csY81" fmla="*/ 914400 h 3113589"/>
                <a:gd name="csX82" fmla="*/ 1828816 w 4745662"/>
                <a:gd name="csY82" fmla="*/ 925974 h 3113589"/>
                <a:gd name="csX83" fmla="*/ 1909839 w 4745662"/>
                <a:gd name="csY83" fmla="*/ 972273 h 3113589"/>
                <a:gd name="csX84" fmla="*/ 1932988 w 4745662"/>
                <a:gd name="csY84" fmla="*/ 1018572 h 3113589"/>
                <a:gd name="csX85" fmla="*/ 1967712 w 4745662"/>
                <a:gd name="csY85" fmla="*/ 1064870 h 3113589"/>
                <a:gd name="csX86" fmla="*/ 1979287 w 4745662"/>
                <a:gd name="csY86" fmla="*/ 1122744 h 3113589"/>
                <a:gd name="csX87" fmla="*/ 2002436 w 4745662"/>
                <a:gd name="csY87" fmla="*/ 1157468 h 3113589"/>
                <a:gd name="csX88" fmla="*/ 2014011 w 4745662"/>
                <a:gd name="csY88" fmla="*/ 1192192 h 3113589"/>
                <a:gd name="csX89" fmla="*/ 1990861 w 4745662"/>
                <a:gd name="csY89" fmla="*/ 1481559 h 3113589"/>
                <a:gd name="csX90" fmla="*/ 1956137 w 4745662"/>
                <a:gd name="csY90" fmla="*/ 1516283 h 3113589"/>
                <a:gd name="csX91" fmla="*/ 1840391 w 4745662"/>
                <a:gd name="csY91" fmla="*/ 1655179 h 3113589"/>
                <a:gd name="csX92" fmla="*/ 1736218 w 4745662"/>
                <a:gd name="csY92" fmla="*/ 1747777 h 3113589"/>
                <a:gd name="csX93" fmla="*/ 1666770 w 4745662"/>
                <a:gd name="csY93" fmla="*/ 1770926 h 3113589"/>
                <a:gd name="csX94" fmla="*/ 1608897 w 4745662"/>
                <a:gd name="csY94" fmla="*/ 1805650 h 3113589"/>
                <a:gd name="csX95" fmla="*/ 1470001 w 4745662"/>
                <a:gd name="csY95" fmla="*/ 1875098 h 3113589"/>
                <a:gd name="csX96" fmla="*/ 1400553 w 4745662"/>
                <a:gd name="csY96" fmla="*/ 1921397 h 3113589"/>
                <a:gd name="csX97" fmla="*/ 1226932 w 4745662"/>
                <a:gd name="csY97" fmla="*/ 2025569 h 3113589"/>
                <a:gd name="csX98" fmla="*/ 1076461 w 4745662"/>
                <a:gd name="csY98" fmla="*/ 2106592 h 3113589"/>
                <a:gd name="csX99" fmla="*/ 1041737 w 4745662"/>
                <a:gd name="csY99" fmla="*/ 2118167 h 3113589"/>
                <a:gd name="csX100" fmla="*/ 960715 w 4745662"/>
                <a:gd name="csY100" fmla="*/ 2037144 h 3113589"/>
                <a:gd name="csX101" fmla="*/ 925991 w 4745662"/>
                <a:gd name="csY101" fmla="*/ 1967696 h 3113589"/>
                <a:gd name="csX102" fmla="*/ 891266 w 4745662"/>
                <a:gd name="csY102" fmla="*/ 1944546 h 3113589"/>
                <a:gd name="csX103" fmla="*/ 844968 w 4745662"/>
                <a:gd name="csY103" fmla="*/ 1898248 h 3113589"/>
                <a:gd name="csX104" fmla="*/ 810244 w 4745662"/>
                <a:gd name="csY104" fmla="*/ 1851949 h 3113589"/>
                <a:gd name="csX105" fmla="*/ 775520 w 4745662"/>
                <a:gd name="csY105" fmla="*/ 1736202 h 3113589"/>
                <a:gd name="csX106" fmla="*/ 810244 w 4745662"/>
                <a:gd name="csY106" fmla="*/ 1747777 h 3113589"/>
                <a:gd name="csX0" fmla="*/ 775520 w 4745662"/>
                <a:gd name="csY0" fmla="*/ 1736202 h 3113589"/>
                <a:gd name="csX1" fmla="*/ 821818 w 4745662"/>
                <a:gd name="csY1" fmla="*/ 2303362 h 3113589"/>
                <a:gd name="csX2" fmla="*/ 844968 w 4745662"/>
                <a:gd name="csY2" fmla="*/ 2465407 h 3113589"/>
                <a:gd name="csX3" fmla="*/ 856542 w 4745662"/>
                <a:gd name="csY3" fmla="*/ 2534855 h 3113589"/>
                <a:gd name="csX4" fmla="*/ 879692 w 4745662"/>
                <a:gd name="csY4" fmla="*/ 2592729 h 3113589"/>
                <a:gd name="csX5" fmla="*/ 949140 w 4745662"/>
                <a:gd name="csY5" fmla="*/ 2720050 h 3113589"/>
                <a:gd name="csX6" fmla="*/ 1053312 w 4745662"/>
                <a:gd name="csY6" fmla="*/ 2858946 h 3113589"/>
                <a:gd name="csX7" fmla="*/ 1273231 w 4745662"/>
                <a:gd name="csY7" fmla="*/ 2974693 h 3113589"/>
                <a:gd name="csX8" fmla="*/ 1597322 w 4745662"/>
                <a:gd name="csY8" fmla="*/ 3078865 h 3113589"/>
                <a:gd name="csX9" fmla="*/ 1794092 w 4745662"/>
                <a:gd name="csY9" fmla="*/ 3090440 h 3113589"/>
                <a:gd name="csX10" fmla="*/ 2257079 w 4745662"/>
                <a:gd name="csY10" fmla="*/ 3113589 h 3113589"/>
                <a:gd name="csX11" fmla="*/ 2546446 w 4745662"/>
                <a:gd name="csY11" fmla="*/ 3044141 h 3113589"/>
                <a:gd name="csX12" fmla="*/ 2685342 w 4745662"/>
                <a:gd name="csY12" fmla="*/ 3020992 h 3113589"/>
                <a:gd name="csX13" fmla="*/ 2847388 w 4745662"/>
                <a:gd name="csY13" fmla="*/ 2986268 h 3113589"/>
                <a:gd name="csX14" fmla="*/ 3102031 w 4745662"/>
                <a:gd name="csY14" fmla="*/ 2916820 h 3113589"/>
                <a:gd name="csX15" fmla="*/ 3321950 w 4745662"/>
                <a:gd name="csY15" fmla="*/ 2847372 h 3113589"/>
                <a:gd name="csX16" fmla="*/ 3414547 w 4745662"/>
                <a:gd name="csY16" fmla="*/ 2812648 h 3113589"/>
                <a:gd name="csX17" fmla="*/ 3483996 w 4745662"/>
                <a:gd name="csY17" fmla="*/ 2777924 h 3113589"/>
                <a:gd name="csX18" fmla="*/ 3565018 w 4745662"/>
                <a:gd name="csY18" fmla="*/ 2754774 h 3113589"/>
                <a:gd name="csX19" fmla="*/ 3761788 w 4745662"/>
                <a:gd name="csY19" fmla="*/ 2673751 h 3113589"/>
                <a:gd name="csX20" fmla="*/ 3854385 w 4745662"/>
                <a:gd name="csY20" fmla="*/ 2639027 h 3113589"/>
                <a:gd name="csX21" fmla="*/ 3935408 w 4745662"/>
                <a:gd name="csY21" fmla="*/ 2592729 h 3113589"/>
                <a:gd name="csX22" fmla="*/ 4004856 w 4745662"/>
                <a:gd name="csY22" fmla="*/ 2558005 h 3113589"/>
                <a:gd name="csX23" fmla="*/ 4190051 w 4745662"/>
                <a:gd name="csY23" fmla="*/ 2384384 h 3113589"/>
                <a:gd name="csX24" fmla="*/ 4282649 w 4745662"/>
                <a:gd name="csY24" fmla="*/ 2326511 h 3113589"/>
                <a:gd name="csX25" fmla="*/ 4502568 w 4745662"/>
                <a:gd name="csY25" fmla="*/ 2129741 h 3113589"/>
                <a:gd name="csX26" fmla="*/ 4595165 w 4745662"/>
                <a:gd name="csY26" fmla="*/ 1979270 h 3113589"/>
                <a:gd name="csX27" fmla="*/ 4676188 w 4745662"/>
                <a:gd name="csY27" fmla="*/ 1840374 h 3113589"/>
                <a:gd name="csX28" fmla="*/ 4722487 w 4745662"/>
                <a:gd name="csY28" fmla="*/ 1689903 h 3113589"/>
                <a:gd name="csX29" fmla="*/ 4734061 w 4745662"/>
                <a:gd name="csY29" fmla="*/ 1597306 h 3113589"/>
                <a:gd name="csX30" fmla="*/ 4745636 w 4745662"/>
                <a:gd name="csY30" fmla="*/ 1539432 h 3113589"/>
                <a:gd name="csX31" fmla="*/ 4710912 w 4745662"/>
                <a:gd name="csY31" fmla="*/ 1145893 h 3113589"/>
                <a:gd name="csX32" fmla="*/ 4687763 w 4745662"/>
                <a:gd name="csY32" fmla="*/ 1018572 h 3113589"/>
                <a:gd name="csX33" fmla="*/ 4676188 w 4745662"/>
                <a:gd name="csY33" fmla="*/ 972273 h 3113589"/>
                <a:gd name="csX34" fmla="*/ 4629889 w 4745662"/>
                <a:gd name="csY34" fmla="*/ 856526 h 3113589"/>
                <a:gd name="csX35" fmla="*/ 4595165 w 4745662"/>
                <a:gd name="csY35" fmla="*/ 821802 h 3113589"/>
                <a:gd name="csX36" fmla="*/ 4537292 w 4745662"/>
                <a:gd name="csY36" fmla="*/ 706055 h 3113589"/>
                <a:gd name="csX37" fmla="*/ 4514142 w 4745662"/>
                <a:gd name="csY37" fmla="*/ 671331 h 3113589"/>
                <a:gd name="csX38" fmla="*/ 4456269 w 4745662"/>
                <a:gd name="csY38" fmla="*/ 648182 h 3113589"/>
                <a:gd name="csX39" fmla="*/ 4421545 w 4745662"/>
                <a:gd name="csY39" fmla="*/ 613458 h 3113589"/>
                <a:gd name="csX40" fmla="*/ 4386821 w 4745662"/>
                <a:gd name="csY40" fmla="*/ 590308 h 3113589"/>
                <a:gd name="csX41" fmla="*/ 4328947 w 4745662"/>
                <a:gd name="csY41" fmla="*/ 544010 h 3113589"/>
                <a:gd name="csX42" fmla="*/ 4247925 w 4745662"/>
                <a:gd name="csY42" fmla="*/ 474562 h 3113589"/>
                <a:gd name="csX43" fmla="*/ 4155327 w 4745662"/>
                <a:gd name="csY43" fmla="*/ 439838 h 3113589"/>
                <a:gd name="csX44" fmla="*/ 4039580 w 4745662"/>
                <a:gd name="csY44" fmla="*/ 405114 h 3113589"/>
                <a:gd name="csX45" fmla="*/ 3958558 w 4745662"/>
                <a:gd name="csY45" fmla="*/ 393539 h 3113589"/>
                <a:gd name="csX46" fmla="*/ 3622892 w 4745662"/>
                <a:gd name="csY46" fmla="*/ 405114 h 3113589"/>
                <a:gd name="csX47" fmla="*/ 3518720 w 4745662"/>
                <a:gd name="csY47" fmla="*/ 416688 h 3113589"/>
                <a:gd name="csX48" fmla="*/ 3333525 w 4745662"/>
                <a:gd name="csY48" fmla="*/ 428263 h 3113589"/>
                <a:gd name="csX49" fmla="*/ 3055732 w 4745662"/>
                <a:gd name="csY49" fmla="*/ 416688 h 3113589"/>
                <a:gd name="csX50" fmla="*/ 2905261 w 4745662"/>
                <a:gd name="csY50" fmla="*/ 393539 h 3113589"/>
                <a:gd name="csX51" fmla="*/ 2731641 w 4745662"/>
                <a:gd name="csY51" fmla="*/ 370389 h 3113589"/>
                <a:gd name="csX52" fmla="*/ 2604320 w 4745662"/>
                <a:gd name="csY52" fmla="*/ 335665 h 3113589"/>
                <a:gd name="csX53" fmla="*/ 2465423 w 4745662"/>
                <a:gd name="csY53" fmla="*/ 312516 h 3113589"/>
                <a:gd name="csX54" fmla="*/ 2280228 w 4745662"/>
                <a:gd name="csY54" fmla="*/ 266217 h 3113589"/>
                <a:gd name="csX55" fmla="*/ 2199206 w 4745662"/>
                <a:gd name="csY55" fmla="*/ 231493 h 3113589"/>
                <a:gd name="csX56" fmla="*/ 1898264 w 4745662"/>
                <a:gd name="csY56" fmla="*/ 162045 h 3113589"/>
                <a:gd name="csX57" fmla="*/ 1562598 w 4745662"/>
                <a:gd name="csY57" fmla="*/ 81022 h 3113589"/>
                <a:gd name="csX58" fmla="*/ 1134335 w 4745662"/>
                <a:gd name="csY58" fmla="*/ 11574 h 3113589"/>
                <a:gd name="csX59" fmla="*/ 960715 w 4745662"/>
                <a:gd name="csY59" fmla="*/ 0 h 3113589"/>
                <a:gd name="csX60" fmla="*/ 312532 w 4745662"/>
                <a:gd name="csY60" fmla="*/ 23149 h 3113589"/>
                <a:gd name="csX61" fmla="*/ 150487 w 4745662"/>
                <a:gd name="csY61" fmla="*/ 57873 h 3113589"/>
                <a:gd name="csX62" fmla="*/ 81039 w 4745662"/>
                <a:gd name="csY62" fmla="*/ 92597 h 3113589"/>
                <a:gd name="csX63" fmla="*/ 46315 w 4745662"/>
                <a:gd name="csY63" fmla="*/ 138896 h 3113589"/>
                <a:gd name="csX64" fmla="*/ 11591 w 4745662"/>
                <a:gd name="csY64" fmla="*/ 219919 h 3113589"/>
                <a:gd name="csX65" fmla="*/ 11591 w 4745662"/>
                <a:gd name="csY65" fmla="*/ 358815 h 3113589"/>
                <a:gd name="csX66" fmla="*/ 46315 w 4745662"/>
                <a:gd name="csY66" fmla="*/ 416688 h 3113589"/>
                <a:gd name="csX67" fmla="*/ 219935 w 4745662"/>
                <a:gd name="csY67" fmla="*/ 567159 h 3113589"/>
                <a:gd name="csX68" fmla="*/ 300958 w 4745662"/>
                <a:gd name="csY68" fmla="*/ 601883 h 3113589"/>
                <a:gd name="csX69" fmla="*/ 381980 w 4745662"/>
                <a:gd name="csY69" fmla="*/ 613458 h 3113589"/>
                <a:gd name="csX70" fmla="*/ 474578 w 4745662"/>
                <a:gd name="csY70" fmla="*/ 636607 h 3113589"/>
                <a:gd name="csX71" fmla="*/ 590325 w 4745662"/>
                <a:gd name="csY71" fmla="*/ 671331 h 3113589"/>
                <a:gd name="csX72" fmla="*/ 810244 w 4745662"/>
                <a:gd name="csY72" fmla="*/ 717630 h 3113589"/>
                <a:gd name="csX73" fmla="*/ 949140 w 4745662"/>
                <a:gd name="csY73" fmla="*/ 752354 h 3113589"/>
                <a:gd name="csX74" fmla="*/ 1041737 w 4745662"/>
                <a:gd name="csY74" fmla="*/ 763929 h 3113589"/>
                <a:gd name="csX75" fmla="*/ 1134335 w 4745662"/>
                <a:gd name="csY75" fmla="*/ 787078 h 3113589"/>
                <a:gd name="csX76" fmla="*/ 1284806 w 4745662"/>
                <a:gd name="csY76" fmla="*/ 810227 h 3113589"/>
                <a:gd name="csX77" fmla="*/ 1470001 w 4745662"/>
                <a:gd name="csY77" fmla="*/ 833377 h 3113589"/>
                <a:gd name="csX78" fmla="*/ 1562598 w 4745662"/>
                <a:gd name="csY78" fmla="*/ 856526 h 3113589"/>
                <a:gd name="csX79" fmla="*/ 1632046 w 4745662"/>
                <a:gd name="csY79" fmla="*/ 879676 h 3113589"/>
                <a:gd name="csX80" fmla="*/ 1724644 w 4745662"/>
                <a:gd name="csY80" fmla="*/ 891250 h 3113589"/>
                <a:gd name="csX81" fmla="*/ 1782517 w 4745662"/>
                <a:gd name="csY81" fmla="*/ 914400 h 3113589"/>
                <a:gd name="csX82" fmla="*/ 1828816 w 4745662"/>
                <a:gd name="csY82" fmla="*/ 925974 h 3113589"/>
                <a:gd name="csX83" fmla="*/ 1909839 w 4745662"/>
                <a:gd name="csY83" fmla="*/ 972273 h 3113589"/>
                <a:gd name="csX84" fmla="*/ 1932988 w 4745662"/>
                <a:gd name="csY84" fmla="*/ 1018572 h 3113589"/>
                <a:gd name="csX85" fmla="*/ 1967712 w 4745662"/>
                <a:gd name="csY85" fmla="*/ 1064870 h 3113589"/>
                <a:gd name="csX86" fmla="*/ 1979287 w 4745662"/>
                <a:gd name="csY86" fmla="*/ 1122744 h 3113589"/>
                <a:gd name="csX87" fmla="*/ 2002436 w 4745662"/>
                <a:gd name="csY87" fmla="*/ 1157468 h 3113589"/>
                <a:gd name="csX88" fmla="*/ 2014011 w 4745662"/>
                <a:gd name="csY88" fmla="*/ 1192192 h 3113589"/>
                <a:gd name="csX89" fmla="*/ 1990861 w 4745662"/>
                <a:gd name="csY89" fmla="*/ 1481559 h 3113589"/>
                <a:gd name="csX90" fmla="*/ 1956137 w 4745662"/>
                <a:gd name="csY90" fmla="*/ 1516283 h 3113589"/>
                <a:gd name="csX91" fmla="*/ 1840391 w 4745662"/>
                <a:gd name="csY91" fmla="*/ 1655179 h 3113589"/>
                <a:gd name="csX92" fmla="*/ 1736218 w 4745662"/>
                <a:gd name="csY92" fmla="*/ 1747777 h 3113589"/>
                <a:gd name="csX93" fmla="*/ 1666770 w 4745662"/>
                <a:gd name="csY93" fmla="*/ 1770926 h 3113589"/>
                <a:gd name="csX94" fmla="*/ 1608897 w 4745662"/>
                <a:gd name="csY94" fmla="*/ 1805650 h 3113589"/>
                <a:gd name="csX95" fmla="*/ 1470001 w 4745662"/>
                <a:gd name="csY95" fmla="*/ 1875098 h 3113589"/>
                <a:gd name="csX96" fmla="*/ 1400553 w 4745662"/>
                <a:gd name="csY96" fmla="*/ 1921397 h 3113589"/>
                <a:gd name="csX97" fmla="*/ 1226932 w 4745662"/>
                <a:gd name="csY97" fmla="*/ 2025569 h 3113589"/>
                <a:gd name="csX98" fmla="*/ 1076461 w 4745662"/>
                <a:gd name="csY98" fmla="*/ 2106592 h 3113589"/>
                <a:gd name="csX99" fmla="*/ 1041737 w 4745662"/>
                <a:gd name="csY99" fmla="*/ 2118167 h 3113589"/>
                <a:gd name="csX100" fmla="*/ 960715 w 4745662"/>
                <a:gd name="csY100" fmla="*/ 2037144 h 3113589"/>
                <a:gd name="csX101" fmla="*/ 925991 w 4745662"/>
                <a:gd name="csY101" fmla="*/ 1967696 h 3113589"/>
                <a:gd name="csX102" fmla="*/ 891266 w 4745662"/>
                <a:gd name="csY102" fmla="*/ 1944546 h 3113589"/>
                <a:gd name="csX103" fmla="*/ 844968 w 4745662"/>
                <a:gd name="csY103" fmla="*/ 1898248 h 3113589"/>
                <a:gd name="csX104" fmla="*/ 810244 w 4745662"/>
                <a:gd name="csY104" fmla="*/ 1851949 h 3113589"/>
                <a:gd name="csX105" fmla="*/ 775520 w 4745662"/>
                <a:gd name="csY105" fmla="*/ 1736202 h 3113589"/>
                <a:gd name="csX0" fmla="*/ 810244 w 4745662"/>
                <a:gd name="csY0" fmla="*/ 1851949 h 3113589"/>
                <a:gd name="csX1" fmla="*/ 821818 w 4745662"/>
                <a:gd name="csY1" fmla="*/ 2303362 h 3113589"/>
                <a:gd name="csX2" fmla="*/ 844968 w 4745662"/>
                <a:gd name="csY2" fmla="*/ 2465407 h 3113589"/>
                <a:gd name="csX3" fmla="*/ 856542 w 4745662"/>
                <a:gd name="csY3" fmla="*/ 2534855 h 3113589"/>
                <a:gd name="csX4" fmla="*/ 879692 w 4745662"/>
                <a:gd name="csY4" fmla="*/ 2592729 h 3113589"/>
                <a:gd name="csX5" fmla="*/ 949140 w 4745662"/>
                <a:gd name="csY5" fmla="*/ 2720050 h 3113589"/>
                <a:gd name="csX6" fmla="*/ 1053312 w 4745662"/>
                <a:gd name="csY6" fmla="*/ 2858946 h 3113589"/>
                <a:gd name="csX7" fmla="*/ 1273231 w 4745662"/>
                <a:gd name="csY7" fmla="*/ 2974693 h 3113589"/>
                <a:gd name="csX8" fmla="*/ 1597322 w 4745662"/>
                <a:gd name="csY8" fmla="*/ 3078865 h 3113589"/>
                <a:gd name="csX9" fmla="*/ 1794092 w 4745662"/>
                <a:gd name="csY9" fmla="*/ 3090440 h 3113589"/>
                <a:gd name="csX10" fmla="*/ 2257079 w 4745662"/>
                <a:gd name="csY10" fmla="*/ 3113589 h 3113589"/>
                <a:gd name="csX11" fmla="*/ 2546446 w 4745662"/>
                <a:gd name="csY11" fmla="*/ 3044141 h 3113589"/>
                <a:gd name="csX12" fmla="*/ 2685342 w 4745662"/>
                <a:gd name="csY12" fmla="*/ 3020992 h 3113589"/>
                <a:gd name="csX13" fmla="*/ 2847388 w 4745662"/>
                <a:gd name="csY13" fmla="*/ 2986268 h 3113589"/>
                <a:gd name="csX14" fmla="*/ 3102031 w 4745662"/>
                <a:gd name="csY14" fmla="*/ 2916820 h 3113589"/>
                <a:gd name="csX15" fmla="*/ 3321950 w 4745662"/>
                <a:gd name="csY15" fmla="*/ 2847372 h 3113589"/>
                <a:gd name="csX16" fmla="*/ 3414547 w 4745662"/>
                <a:gd name="csY16" fmla="*/ 2812648 h 3113589"/>
                <a:gd name="csX17" fmla="*/ 3483996 w 4745662"/>
                <a:gd name="csY17" fmla="*/ 2777924 h 3113589"/>
                <a:gd name="csX18" fmla="*/ 3565018 w 4745662"/>
                <a:gd name="csY18" fmla="*/ 2754774 h 3113589"/>
                <a:gd name="csX19" fmla="*/ 3761788 w 4745662"/>
                <a:gd name="csY19" fmla="*/ 2673751 h 3113589"/>
                <a:gd name="csX20" fmla="*/ 3854385 w 4745662"/>
                <a:gd name="csY20" fmla="*/ 2639027 h 3113589"/>
                <a:gd name="csX21" fmla="*/ 3935408 w 4745662"/>
                <a:gd name="csY21" fmla="*/ 2592729 h 3113589"/>
                <a:gd name="csX22" fmla="*/ 4004856 w 4745662"/>
                <a:gd name="csY22" fmla="*/ 2558005 h 3113589"/>
                <a:gd name="csX23" fmla="*/ 4190051 w 4745662"/>
                <a:gd name="csY23" fmla="*/ 2384384 h 3113589"/>
                <a:gd name="csX24" fmla="*/ 4282649 w 4745662"/>
                <a:gd name="csY24" fmla="*/ 2326511 h 3113589"/>
                <a:gd name="csX25" fmla="*/ 4502568 w 4745662"/>
                <a:gd name="csY25" fmla="*/ 2129741 h 3113589"/>
                <a:gd name="csX26" fmla="*/ 4595165 w 4745662"/>
                <a:gd name="csY26" fmla="*/ 1979270 h 3113589"/>
                <a:gd name="csX27" fmla="*/ 4676188 w 4745662"/>
                <a:gd name="csY27" fmla="*/ 1840374 h 3113589"/>
                <a:gd name="csX28" fmla="*/ 4722487 w 4745662"/>
                <a:gd name="csY28" fmla="*/ 1689903 h 3113589"/>
                <a:gd name="csX29" fmla="*/ 4734061 w 4745662"/>
                <a:gd name="csY29" fmla="*/ 1597306 h 3113589"/>
                <a:gd name="csX30" fmla="*/ 4745636 w 4745662"/>
                <a:gd name="csY30" fmla="*/ 1539432 h 3113589"/>
                <a:gd name="csX31" fmla="*/ 4710912 w 4745662"/>
                <a:gd name="csY31" fmla="*/ 1145893 h 3113589"/>
                <a:gd name="csX32" fmla="*/ 4687763 w 4745662"/>
                <a:gd name="csY32" fmla="*/ 1018572 h 3113589"/>
                <a:gd name="csX33" fmla="*/ 4676188 w 4745662"/>
                <a:gd name="csY33" fmla="*/ 972273 h 3113589"/>
                <a:gd name="csX34" fmla="*/ 4629889 w 4745662"/>
                <a:gd name="csY34" fmla="*/ 856526 h 3113589"/>
                <a:gd name="csX35" fmla="*/ 4595165 w 4745662"/>
                <a:gd name="csY35" fmla="*/ 821802 h 3113589"/>
                <a:gd name="csX36" fmla="*/ 4537292 w 4745662"/>
                <a:gd name="csY36" fmla="*/ 706055 h 3113589"/>
                <a:gd name="csX37" fmla="*/ 4514142 w 4745662"/>
                <a:gd name="csY37" fmla="*/ 671331 h 3113589"/>
                <a:gd name="csX38" fmla="*/ 4456269 w 4745662"/>
                <a:gd name="csY38" fmla="*/ 648182 h 3113589"/>
                <a:gd name="csX39" fmla="*/ 4421545 w 4745662"/>
                <a:gd name="csY39" fmla="*/ 613458 h 3113589"/>
                <a:gd name="csX40" fmla="*/ 4386821 w 4745662"/>
                <a:gd name="csY40" fmla="*/ 590308 h 3113589"/>
                <a:gd name="csX41" fmla="*/ 4328947 w 4745662"/>
                <a:gd name="csY41" fmla="*/ 544010 h 3113589"/>
                <a:gd name="csX42" fmla="*/ 4247925 w 4745662"/>
                <a:gd name="csY42" fmla="*/ 474562 h 3113589"/>
                <a:gd name="csX43" fmla="*/ 4155327 w 4745662"/>
                <a:gd name="csY43" fmla="*/ 439838 h 3113589"/>
                <a:gd name="csX44" fmla="*/ 4039580 w 4745662"/>
                <a:gd name="csY44" fmla="*/ 405114 h 3113589"/>
                <a:gd name="csX45" fmla="*/ 3958558 w 4745662"/>
                <a:gd name="csY45" fmla="*/ 393539 h 3113589"/>
                <a:gd name="csX46" fmla="*/ 3622892 w 4745662"/>
                <a:gd name="csY46" fmla="*/ 405114 h 3113589"/>
                <a:gd name="csX47" fmla="*/ 3518720 w 4745662"/>
                <a:gd name="csY47" fmla="*/ 416688 h 3113589"/>
                <a:gd name="csX48" fmla="*/ 3333525 w 4745662"/>
                <a:gd name="csY48" fmla="*/ 428263 h 3113589"/>
                <a:gd name="csX49" fmla="*/ 3055732 w 4745662"/>
                <a:gd name="csY49" fmla="*/ 416688 h 3113589"/>
                <a:gd name="csX50" fmla="*/ 2905261 w 4745662"/>
                <a:gd name="csY50" fmla="*/ 393539 h 3113589"/>
                <a:gd name="csX51" fmla="*/ 2731641 w 4745662"/>
                <a:gd name="csY51" fmla="*/ 370389 h 3113589"/>
                <a:gd name="csX52" fmla="*/ 2604320 w 4745662"/>
                <a:gd name="csY52" fmla="*/ 335665 h 3113589"/>
                <a:gd name="csX53" fmla="*/ 2465423 w 4745662"/>
                <a:gd name="csY53" fmla="*/ 312516 h 3113589"/>
                <a:gd name="csX54" fmla="*/ 2280228 w 4745662"/>
                <a:gd name="csY54" fmla="*/ 266217 h 3113589"/>
                <a:gd name="csX55" fmla="*/ 2199206 w 4745662"/>
                <a:gd name="csY55" fmla="*/ 231493 h 3113589"/>
                <a:gd name="csX56" fmla="*/ 1898264 w 4745662"/>
                <a:gd name="csY56" fmla="*/ 162045 h 3113589"/>
                <a:gd name="csX57" fmla="*/ 1562598 w 4745662"/>
                <a:gd name="csY57" fmla="*/ 81022 h 3113589"/>
                <a:gd name="csX58" fmla="*/ 1134335 w 4745662"/>
                <a:gd name="csY58" fmla="*/ 11574 h 3113589"/>
                <a:gd name="csX59" fmla="*/ 960715 w 4745662"/>
                <a:gd name="csY59" fmla="*/ 0 h 3113589"/>
                <a:gd name="csX60" fmla="*/ 312532 w 4745662"/>
                <a:gd name="csY60" fmla="*/ 23149 h 3113589"/>
                <a:gd name="csX61" fmla="*/ 150487 w 4745662"/>
                <a:gd name="csY61" fmla="*/ 57873 h 3113589"/>
                <a:gd name="csX62" fmla="*/ 81039 w 4745662"/>
                <a:gd name="csY62" fmla="*/ 92597 h 3113589"/>
                <a:gd name="csX63" fmla="*/ 46315 w 4745662"/>
                <a:gd name="csY63" fmla="*/ 138896 h 3113589"/>
                <a:gd name="csX64" fmla="*/ 11591 w 4745662"/>
                <a:gd name="csY64" fmla="*/ 219919 h 3113589"/>
                <a:gd name="csX65" fmla="*/ 11591 w 4745662"/>
                <a:gd name="csY65" fmla="*/ 358815 h 3113589"/>
                <a:gd name="csX66" fmla="*/ 46315 w 4745662"/>
                <a:gd name="csY66" fmla="*/ 416688 h 3113589"/>
                <a:gd name="csX67" fmla="*/ 219935 w 4745662"/>
                <a:gd name="csY67" fmla="*/ 567159 h 3113589"/>
                <a:gd name="csX68" fmla="*/ 300958 w 4745662"/>
                <a:gd name="csY68" fmla="*/ 601883 h 3113589"/>
                <a:gd name="csX69" fmla="*/ 381980 w 4745662"/>
                <a:gd name="csY69" fmla="*/ 613458 h 3113589"/>
                <a:gd name="csX70" fmla="*/ 474578 w 4745662"/>
                <a:gd name="csY70" fmla="*/ 636607 h 3113589"/>
                <a:gd name="csX71" fmla="*/ 590325 w 4745662"/>
                <a:gd name="csY71" fmla="*/ 671331 h 3113589"/>
                <a:gd name="csX72" fmla="*/ 810244 w 4745662"/>
                <a:gd name="csY72" fmla="*/ 717630 h 3113589"/>
                <a:gd name="csX73" fmla="*/ 949140 w 4745662"/>
                <a:gd name="csY73" fmla="*/ 752354 h 3113589"/>
                <a:gd name="csX74" fmla="*/ 1041737 w 4745662"/>
                <a:gd name="csY74" fmla="*/ 763929 h 3113589"/>
                <a:gd name="csX75" fmla="*/ 1134335 w 4745662"/>
                <a:gd name="csY75" fmla="*/ 787078 h 3113589"/>
                <a:gd name="csX76" fmla="*/ 1284806 w 4745662"/>
                <a:gd name="csY76" fmla="*/ 810227 h 3113589"/>
                <a:gd name="csX77" fmla="*/ 1470001 w 4745662"/>
                <a:gd name="csY77" fmla="*/ 833377 h 3113589"/>
                <a:gd name="csX78" fmla="*/ 1562598 w 4745662"/>
                <a:gd name="csY78" fmla="*/ 856526 h 3113589"/>
                <a:gd name="csX79" fmla="*/ 1632046 w 4745662"/>
                <a:gd name="csY79" fmla="*/ 879676 h 3113589"/>
                <a:gd name="csX80" fmla="*/ 1724644 w 4745662"/>
                <a:gd name="csY80" fmla="*/ 891250 h 3113589"/>
                <a:gd name="csX81" fmla="*/ 1782517 w 4745662"/>
                <a:gd name="csY81" fmla="*/ 914400 h 3113589"/>
                <a:gd name="csX82" fmla="*/ 1828816 w 4745662"/>
                <a:gd name="csY82" fmla="*/ 925974 h 3113589"/>
                <a:gd name="csX83" fmla="*/ 1909839 w 4745662"/>
                <a:gd name="csY83" fmla="*/ 972273 h 3113589"/>
                <a:gd name="csX84" fmla="*/ 1932988 w 4745662"/>
                <a:gd name="csY84" fmla="*/ 1018572 h 3113589"/>
                <a:gd name="csX85" fmla="*/ 1967712 w 4745662"/>
                <a:gd name="csY85" fmla="*/ 1064870 h 3113589"/>
                <a:gd name="csX86" fmla="*/ 1979287 w 4745662"/>
                <a:gd name="csY86" fmla="*/ 1122744 h 3113589"/>
                <a:gd name="csX87" fmla="*/ 2002436 w 4745662"/>
                <a:gd name="csY87" fmla="*/ 1157468 h 3113589"/>
                <a:gd name="csX88" fmla="*/ 2014011 w 4745662"/>
                <a:gd name="csY88" fmla="*/ 1192192 h 3113589"/>
                <a:gd name="csX89" fmla="*/ 1990861 w 4745662"/>
                <a:gd name="csY89" fmla="*/ 1481559 h 3113589"/>
                <a:gd name="csX90" fmla="*/ 1956137 w 4745662"/>
                <a:gd name="csY90" fmla="*/ 1516283 h 3113589"/>
                <a:gd name="csX91" fmla="*/ 1840391 w 4745662"/>
                <a:gd name="csY91" fmla="*/ 1655179 h 3113589"/>
                <a:gd name="csX92" fmla="*/ 1736218 w 4745662"/>
                <a:gd name="csY92" fmla="*/ 1747777 h 3113589"/>
                <a:gd name="csX93" fmla="*/ 1666770 w 4745662"/>
                <a:gd name="csY93" fmla="*/ 1770926 h 3113589"/>
                <a:gd name="csX94" fmla="*/ 1608897 w 4745662"/>
                <a:gd name="csY94" fmla="*/ 1805650 h 3113589"/>
                <a:gd name="csX95" fmla="*/ 1470001 w 4745662"/>
                <a:gd name="csY95" fmla="*/ 1875098 h 3113589"/>
                <a:gd name="csX96" fmla="*/ 1400553 w 4745662"/>
                <a:gd name="csY96" fmla="*/ 1921397 h 3113589"/>
                <a:gd name="csX97" fmla="*/ 1226932 w 4745662"/>
                <a:gd name="csY97" fmla="*/ 2025569 h 3113589"/>
                <a:gd name="csX98" fmla="*/ 1076461 w 4745662"/>
                <a:gd name="csY98" fmla="*/ 2106592 h 3113589"/>
                <a:gd name="csX99" fmla="*/ 1041737 w 4745662"/>
                <a:gd name="csY99" fmla="*/ 2118167 h 3113589"/>
                <a:gd name="csX100" fmla="*/ 960715 w 4745662"/>
                <a:gd name="csY100" fmla="*/ 2037144 h 3113589"/>
                <a:gd name="csX101" fmla="*/ 925991 w 4745662"/>
                <a:gd name="csY101" fmla="*/ 1967696 h 3113589"/>
                <a:gd name="csX102" fmla="*/ 891266 w 4745662"/>
                <a:gd name="csY102" fmla="*/ 1944546 h 3113589"/>
                <a:gd name="csX103" fmla="*/ 844968 w 4745662"/>
                <a:gd name="csY103" fmla="*/ 1898248 h 3113589"/>
                <a:gd name="csX104" fmla="*/ 810244 w 4745662"/>
                <a:gd name="csY104" fmla="*/ 1851949 h 3113589"/>
                <a:gd name="csX0" fmla="*/ 844968 w 4745662"/>
                <a:gd name="csY0" fmla="*/ 1898248 h 3113589"/>
                <a:gd name="csX1" fmla="*/ 821818 w 4745662"/>
                <a:gd name="csY1" fmla="*/ 2303362 h 3113589"/>
                <a:gd name="csX2" fmla="*/ 844968 w 4745662"/>
                <a:gd name="csY2" fmla="*/ 2465407 h 3113589"/>
                <a:gd name="csX3" fmla="*/ 856542 w 4745662"/>
                <a:gd name="csY3" fmla="*/ 2534855 h 3113589"/>
                <a:gd name="csX4" fmla="*/ 879692 w 4745662"/>
                <a:gd name="csY4" fmla="*/ 2592729 h 3113589"/>
                <a:gd name="csX5" fmla="*/ 949140 w 4745662"/>
                <a:gd name="csY5" fmla="*/ 2720050 h 3113589"/>
                <a:gd name="csX6" fmla="*/ 1053312 w 4745662"/>
                <a:gd name="csY6" fmla="*/ 2858946 h 3113589"/>
                <a:gd name="csX7" fmla="*/ 1273231 w 4745662"/>
                <a:gd name="csY7" fmla="*/ 2974693 h 3113589"/>
                <a:gd name="csX8" fmla="*/ 1597322 w 4745662"/>
                <a:gd name="csY8" fmla="*/ 3078865 h 3113589"/>
                <a:gd name="csX9" fmla="*/ 1794092 w 4745662"/>
                <a:gd name="csY9" fmla="*/ 3090440 h 3113589"/>
                <a:gd name="csX10" fmla="*/ 2257079 w 4745662"/>
                <a:gd name="csY10" fmla="*/ 3113589 h 3113589"/>
                <a:gd name="csX11" fmla="*/ 2546446 w 4745662"/>
                <a:gd name="csY11" fmla="*/ 3044141 h 3113589"/>
                <a:gd name="csX12" fmla="*/ 2685342 w 4745662"/>
                <a:gd name="csY12" fmla="*/ 3020992 h 3113589"/>
                <a:gd name="csX13" fmla="*/ 2847388 w 4745662"/>
                <a:gd name="csY13" fmla="*/ 2986268 h 3113589"/>
                <a:gd name="csX14" fmla="*/ 3102031 w 4745662"/>
                <a:gd name="csY14" fmla="*/ 2916820 h 3113589"/>
                <a:gd name="csX15" fmla="*/ 3321950 w 4745662"/>
                <a:gd name="csY15" fmla="*/ 2847372 h 3113589"/>
                <a:gd name="csX16" fmla="*/ 3414547 w 4745662"/>
                <a:gd name="csY16" fmla="*/ 2812648 h 3113589"/>
                <a:gd name="csX17" fmla="*/ 3483996 w 4745662"/>
                <a:gd name="csY17" fmla="*/ 2777924 h 3113589"/>
                <a:gd name="csX18" fmla="*/ 3565018 w 4745662"/>
                <a:gd name="csY18" fmla="*/ 2754774 h 3113589"/>
                <a:gd name="csX19" fmla="*/ 3761788 w 4745662"/>
                <a:gd name="csY19" fmla="*/ 2673751 h 3113589"/>
                <a:gd name="csX20" fmla="*/ 3854385 w 4745662"/>
                <a:gd name="csY20" fmla="*/ 2639027 h 3113589"/>
                <a:gd name="csX21" fmla="*/ 3935408 w 4745662"/>
                <a:gd name="csY21" fmla="*/ 2592729 h 3113589"/>
                <a:gd name="csX22" fmla="*/ 4004856 w 4745662"/>
                <a:gd name="csY22" fmla="*/ 2558005 h 3113589"/>
                <a:gd name="csX23" fmla="*/ 4190051 w 4745662"/>
                <a:gd name="csY23" fmla="*/ 2384384 h 3113589"/>
                <a:gd name="csX24" fmla="*/ 4282649 w 4745662"/>
                <a:gd name="csY24" fmla="*/ 2326511 h 3113589"/>
                <a:gd name="csX25" fmla="*/ 4502568 w 4745662"/>
                <a:gd name="csY25" fmla="*/ 2129741 h 3113589"/>
                <a:gd name="csX26" fmla="*/ 4595165 w 4745662"/>
                <a:gd name="csY26" fmla="*/ 1979270 h 3113589"/>
                <a:gd name="csX27" fmla="*/ 4676188 w 4745662"/>
                <a:gd name="csY27" fmla="*/ 1840374 h 3113589"/>
                <a:gd name="csX28" fmla="*/ 4722487 w 4745662"/>
                <a:gd name="csY28" fmla="*/ 1689903 h 3113589"/>
                <a:gd name="csX29" fmla="*/ 4734061 w 4745662"/>
                <a:gd name="csY29" fmla="*/ 1597306 h 3113589"/>
                <a:gd name="csX30" fmla="*/ 4745636 w 4745662"/>
                <a:gd name="csY30" fmla="*/ 1539432 h 3113589"/>
                <a:gd name="csX31" fmla="*/ 4710912 w 4745662"/>
                <a:gd name="csY31" fmla="*/ 1145893 h 3113589"/>
                <a:gd name="csX32" fmla="*/ 4687763 w 4745662"/>
                <a:gd name="csY32" fmla="*/ 1018572 h 3113589"/>
                <a:gd name="csX33" fmla="*/ 4676188 w 4745662"/>
                <a:gd name="csY33" fmla="*/ 972273 h 3113589"/>
                <a:gd name="csX34" fmla="*/ 4629889 w 4745662"/>
                <a:gd name="csY34" fmla="*/ 856526 h 3113589"/>
                <a:gd name="csX35" fmla="*/ 4595165 w 4745662"/>
                <a:gd name="csY35" fmla="*/ 821802 h 3113589"/>
                <a:gd name="csX36" fmla="*/ 4537292 w 4745662"/>
                <a:gd name="csY36" fmla="*/ 706055 h 3113589"/>
                <a:gd name="csX37" fmla="*/ 4514142 w 4745662"/>
                <a:gd name="csY37" fmla="*/ 671331 h 3113589"/>
                <a:gd name="csX38" fmla="*/ 4456269 w 4745662"/>
                <a:gd name="csY38" fmla="*/ 648182 h 3113589"/>
                <a:gd name="csX39" fmla="*/ 4421545 w 4745662"/>
                <a:gd name="csY39" fmla="*/ 613458 h 3113589"/>
                <a:gd name="csX40" fmla="*/ 4386821 w 4745662"/>
                <a:gd name="csY40" fmla="*/ 590308 h 3113589"/>
                <a:gd name="csX41" fmla="*/ 4328947 w 4745662"/>
                <a:gd name="csY41" fmla="*/ 544010 h 3113589"/>
                <a:gd name="csX42" fmla="*/ 4247925 w 4745662"/>
                <a:gd name="csY42" fmla="*/ 474562 h 3113589"/>
                <a:gd name="csX43" fmla="*/ 4155327 w 4745662"/>
                <a:gd name="csY43" fmla="*/ 439838 h 3113589"/>
                <a:gd name="csX44" fmla="*/ 4039580 w 4745662"/>
                <a:gd name="csY44" fmla="*/ 405114 h 3113589"/>
                <a:gd name="csX45" fmla="*/ 3958558 w 4745662"/>
                <a:gd name="csY45" fmla="*/ 393539 h 3113589"/>
                <a:gd name="csX46" fmla="*/ 3622892 w 4745662"/>
                <a:gd name="csY46" fmla="*/ 405114 h 3113589"/>
                <a:gd name="csX47" fmla="*/ 3518720 w 4745662"/>
                <a:gd name="csY47" fmla="*/ 416688 h 3113589"/>
                <a:gd name="csX48" fmla="*/ 3333525 w 4745662"/>
                <a:gd name="csY48" fmla="*/ 428263 h 3113589"/>
                <a:gd name="csX49" fmla="*/ 3055732 w 4745662"/>
                <a:gd name="csY49" fmla="*/ 416688 h 3113589"/>
                <a:gd name="csX50" fmla="*/ 2905261 w 4745662"/>
                <a:gd name="csY50" fmla="*/ 393539 h 3113589"/>
                <a:gd name="csX51" fmla="*/ 2731641 w 4745662"/>
                <a:gd name="csY51" fmla="*/ 370389 h 3113589"/>
                <a:gd name="csX52" fmla="*/ 2604320 w 4745662"/>
                <a:gd name="csY52" fmla="*/ 335665 h 3113589"/>
                <a:gd name="csX53" fmla="*/ 2465423 w 4745662"/>
                <a:gd name="csY53" fmla="*/ 312516 h 3113589"/>
                <a:gd name="csX54" fmla="*/ 2280228 w 4745662"/>
                <a:gd name="csY54" fmla="*/ 266217 h 3113589"/>
                <a:gd name="csX55" fmla="*/ 2199206 w 4745662"/>
                <a:gd name="csY55" fmla="*/ 231493 h 3113589"/>
                <a:gd name="csX56" fmla="*/ 1898264 w 4745662"/>
                <a:gd name="csY56" fmla="*/ 162045 h 3113589"/>
                <a:gd name="csX57" fmla="*/ 1562598 w 4745662"/>
                <a:gd name="csY57" fmla="*/ 81022 h 3113589"/>
                <a:gd name="csX58" fmla="*/ 1134335 w 4745662"/>
                <a:gd name="csY58" fmla="*/ 11574 h 3113589"/>
                <a:gd name="csX59" fmla="*/ 960715 w 4745662"/>
                <a:gd name="csY59" fmla="*/ 0 h 3113589"/>
                <a:gd name="csX60" fmla="*/ 312532 w 4745662"/>
                <a:gd name="csY60" fmla="*/ 23149 h 3113589"/>
                <a:gd name="csX61" fmla="*/ 150487 w 4745662"/>
                <a:gd name="csY61" fmla="*/ 57873 h 3113589"/>
                <a:gd name="csX62" fmla="*/ 81039 w 4745662"/>
                <a:gd name="csY62" fmla="*/ 92597 h 3113589"/>
                <a:gd name="csX63" fmla="*/ 46315 w 4745662"/>
                <a:gd name="csY63" fmla="*/ 138896 h 3113589"/>
                <a:gd name="csX64" fmla="*/ 11591 w 4745662"/>
                <a:gd name="csY64" fmla="*/ 219919 h 3113589"/>
                <a:gd name="csX65" fmla="*/ 11591 w 4745662"/>
                <a:gd name="csY65" fmla="*/ 358815 h 3113589"/>
                <a:gd name="csX66" fmla="*/ 46315 w 4745662"/>
                <a:gd name="csY66" fmla="*/ 416688 h 3113589"/>
                <a:gd name="csX67" fmla="*/ 219935 w 4745662"/>
                <a:gd name="csY67" fmla="*/ 567159 h 3113589"/>
                <a:gd name="csX68" fmla="*/ 300958 w 4745662"/>
                <a:gd name="csY68" fmla="*/ 601883 h 3113589"/>
                <a:gd name="csX69" fmla="*/ 381980 w 4745662"/>
                <a:gd name="csY69" fmla="*/ 613458 h 3113589"/>
                <a:gd name="csX70" fmla="*/ 474578 w 4745662"/>
                <a:gd name="csY70" fmla="*/ 636607 h 3113589"/>
                <a:gd name="csX71" fmla="*/ 590325 w 4745662"/>
                <a:gd name="csY71" fmla="*/ 671331 h 3113589"/>
                <a:gd name="csX72" fmla="*/ 810244 w 4745662"/>
                <a:gd name="csY72" fmla="*/ 717630 h 3113589"/>
                <a:gd name="csX73" fmla="*/ 949140 w 4745662"/>
                <a:gd name="csY73" fmla="*/ 752354 h 3113589"/>
                <a:gd name="csX74" fmla="*/ 1041737 w 4745662"/>
                <a:gd name="csY74" fmla="*/ 763929 h 3113589"/>
                <a:gd name="csX75" fmla="*/ 1134335 w 4745662"/>
                <a:gd name="csY75" fmla="*/ 787078 h 3113589"/>
                <a:gd name="csX76" fmla="*/ 1284806 w 4745662"/>
                <a:gd name="csY76" fmla="*/ 810227 h 3113589"/>
                <a:gd name="csX77" fmla="*/ 1470001 w 4745662"/>
                <a:gd name="csY77" fmla="*/ 833377 h 3113589"/>
                <a:gd name="csX78" fmla="*/ 1562598 w 4745662"/>
                <a:gd name="csY78" fmla="*/ 856526 h 3113589"/>
                <a:gd name="csX79" fmla="*/ 1632046 w 4745662"/>
                <a:gd name="csY79" fmla="*/ 879676 h 3113589"/>
                <a:gd name="csX80" fmla="*/ 1724644 w 4745662"/>
                <a:gd name="csY80" fmla="*/ 891250 h 3113589"/>
                <a:gd name="csX81" fmla="*/ 1782517 w 4745662"/>
                <a:gd name="csY81" fmla="*/ 914400 h 3113589"/>
                <a:gd name="csX82" fmla="*/ 1828816 w 4745662"/>
                <a:gd name="csY82" fmla="*/ 925974 h 3113589"/>
                <a:gd name="csX83" fmla="*/ 1909839 w 4745662"/>
                <a:gd name="csY83" fmla="*/ 972273 h 3113589"/>
                <a:gd name="csX84" fmla="*/ 1932988 w 4745662"/>
                <a:gd name="csY84" fmla="*/ 1018572 h 3113589"/>
                <a:gd name="csX85" fmla="*/ 1967712 w 4745662"/>
                <a:gd name="csY85" fmla="*/ 1064870 h 3113589"/>
                <a:gd name="csX86" fmla="*/ 1979287 w 4745662"/>
                <a:gd name="csY86" fmla="*/ 1122744 h 3113589"/>
                <a:gd name="csX87" fmla="*/ 2002436 w 4745662"/>
                <a:gd name="csY87" fmla="*/ 1157468 h 3113589"/>
                <a:gd name="csX88" fmla="*/ 2014011 w 4745662"/>
                <a:gd name="csY88" fmla="*/ 1192192 h 3113589"/>
                <a:gd name="csX89" fmla="*/ 1990861 w 4745662"/>
                <a:gd name="csY89" fmla="*/ 1481559 h 3113589"/>
                <a:gd name="csX90" fmla="*/ 1956137 w 4745662"/>
                <a:gd name="csY90" fmla="*/ 1516283 h 3113589"/>
                <a:gd name="csX91" fmla="*/ 1840391 w 4745662"/>
                <a:gd name="csY91" fmla="*/ 1655179 h 3113589"/>
                <a:gd name="csX92" fmla="*/ 1736218 w 4745662"/>
                <a:gd name="csY92" fmla="*/ 1747777 h 3113589"/>
                <a:gd name="csX93" fmla="*/ 1666770 w 4745662"/>
                <a:gd name="csY93" fmla="*/ 1770926 h 3113589"/>
                <a:gd name="csX94" fmla="*/ 1608897 w 4745662"/>
                <a:gd name="csY94" fmla="*/ 1805650 h 3113589"/>
                <a:gd name="csX95" fmla="*/ 1470001 w 4745662"/>
                <a:gd name="csY95" fmla="*/ 1875098 h 3113589"/>
                <a:gd name="csX96" fmla="*/ 1400553 w 4745662"/>
                <a:gd name="csY96" fmla="*/ 1921397 h 3113589"/>
                <a:gd name="csX97" fmla="*/ 1226932 w 4745662"/>
                <a:gd name="csY97" fmla="*/ 2025569 h 3113589"/>
                <a:gd name="csX98" fmla="*/ 1076461 w 4745662"/>
                <a:gd name="csY98" fmla="*/ 2106592 h 3113589"/>
                <a:gd name="csX99" fmla="*/ 1041737 w 4745662"/>
                <a:gd name="csY99" fmla="*/ 2118167 h 3113589"/>
                <a:gd name="csX100" fmla="*/ 960715 w 4745662"/>
                <a:gd name="csY100" fmla="*/ 2037144 h 3113589"/>
                <a:gd name="csX101" fmla="*/ 925991 w 4745662"/>
                <a:gd name="csY101" fmla="*/ 1967696 h 3113589"/>
                <a:gd name="csX102" fmla="*/ 891266 w 4745662"/>
                <a:gd name="csY102" fmla="*/ 1944546 h 3113589"/>
                <a:gd name="csX103" fmla="*/ 844968 w 4745662"/>
                <a:gd name="csY103" fmla="*/ 1898248 h 3113589"/>
                <a:gd name="csX0" fmla="*/ 891266 w 4745662"/>
                <a:gd name="csY0" fmla="*/ 1944546 h 3113589"/>
                <a:gd name="csX1" fmla="*/ 821818 w 4745662"/>
                <a:gd name="csY1" fmla="*/ 2303362 h 3113589"/>
                <a:gd name="csX2" fmla="*/ 844968 w 4745662"/>
                <a:gd name="csY2" fmla="*/ 2465407 h 3113589"/>
                <a:gd name="csX3" fmla="*/ 856542 w 4745662"/>
                <a:gd name="csY3" fmla="*/ 2534855 h 3113589"/>
                <a:gd name="csX4" fmla="*/ 879692 w 4745662"/>
                <a:gd name="csY4" fmla="*/ 2592729 h 3113589"/>
                <a:gd name="csX5" fmla="*/ 949140 w 4745662"/>
                <a:gd name="csY5" fmla="*/ 2720050 h 3113589"/>
                <a:gd name="csX6" fmla="*/ 1053312 w 4745662"/>
                <a:gd name="csY6" fmla="*/ 2858946 h 3113589"/>
                <a:gd name="csX7" fmla="*/ 1273231 w 4745662"/>
                <a:gd name="csY7" fmla="*/ 2974693 h 3113589"/>
                <a:gd name="csX8" fmla="*/ 1597322 w 4745662"/>
                <a:gd name="csY8" fmla="*/ 3078865 h 3113589"/>
                <a:gd name="csX9" fmla="*/ 1794092 w 4745662"/>
                <a:gd name="csY9" fmla="*/ 3090440 h 3113589"/>
                <a:gd name="csX10" fmla="*/ 2257079 w 4745662"/>
                <a:gd name="csY10" fmla="*/ 3113589 h 3113589"/>
                <a:gd name="csX11" fmla="*/ 2546446 w 4745662"/>
                <a:gd name="csY11" fmla="*/ 3044141 h 3113589"/>
                <a:gd name="csX12" fmla="*/ 2685342 w 4745662"/>
                <a:gd name="csY12" fmla="*/ 3020992 h 3113589"/>
                <a:gd name="csX13" fmla="*/ 2847388 w 4745662"/>
                <a:gd name="csY13" fmla="*/ 2986268 h 3113589"/>
                <a:gd name="csX14" fmla="*/ 3102031 w 4745662"/>
                <a:gd name="csY14" fmla="*/ 2916820 h 3113589"/>
                <a:gd name="csX15" fmla="*/ 3321950 w 4745662"/>
                <a:gd name="csY15" fmla="*/ 2847372 h 3113589"/>
                <a:gd name="csX16" fmla="*/ 3414547 w 4745662"/>
                <a:gd name="csY16" fmla="*/ 2812648 h 3113589"/>
                <a:gd name="csX17" fmla="*/ 3483996 w 4745662"/>
                <a:gd name="csY17" fmla="*/ 2777924 h 3113589"/>
                <a:gd name="csX18" fmla="*/ 3565018 w 4745662"/>
                <a:gd name="csY18" fmla="*/ 2754774 h 3113589"/>
                <a:gd name="csX19" fmla="*/ 3761788 w 4745662"/>
                <a:gd name="csY19" fmla="*/ 2673751 h 3113589"/>
                <a:gd name="csX20" fmla="*/ 3854385 w 4745662"/>
                <a:gd name="csY20" fmla="*/ 2639027 h 3113589"/>
                <a:gd name="csX21" fmla="*/ 3935408 w 4745662"/>
                <a:gd name="csY21" fmla="*/ 2592729 h 3113589"/>
                <a:gd name="csX22" fmla="*/ 4004856 w 4745662"/>
                <a:gd name="csY22" fmla="*/ 2558005 h 3113589"/>
                <a:gd name="csX23" fmla="*/ 4190051 w 4745662"/>
                <a:gd name="csY23" fmla="*/ 2384384 h 3113589"/>
                <a:gd name="csX24" fmla="*/ 4282649 w 4745662"/>
                <a:gd name="csY24" fmla="*/ 2326511 h 3113589"/>
                <a:gd name="csX25" fmla="*/ 4502568 w 4745662"/>
                <a:gd name="csY25" fmla="*/ 2129741 h 3113589"/>
                <a:gd name="csX26" fmla="*/ 4595165 w 4745662"/>
                <a:gd name="csY26" fmla="*/ 1979270 h 3113589"/>
                <a:gd name="csX27" fmla="*/ 4676188 w 4745662"/>
                <a:gd name="csY27" fmla="*/ 1840374 h 3113589"/>
                <a:gd name="csX28" fmla="*/ 4722487 w 4745662"/>
                <a:gd name="csY28" fmla="*/ 1689903 h 3113589"/>
                <a:gd name="csX29" fmla="*/ 4734061 w 4745662"/>
                <a:gd name="csY29" fmla="*/ 1597306 h 3113589"/>
                <a:gd name="csX30" fmla="*/ 4745636 w 4745662"/>
                <a:gd name="csY30" fmla="*/ 1539432 h 3113589"/>
                <a:gd name="csX31" fmla="*/ 4710912 w 4745662"/>
                <a:gd name="csY31" fmla="*/ 1145893 h 3113589"/>
                <a:gd name="csX32" fmla="*/ 4687763 w 4745662"/>
                <a:gd name="csY32" fmla="*/ 1018572 h 3113589"/>
                <a:gd name="csX33" fmla="*/ 4676188 w 4745662"/>
                <a:gd name="csY33" fmla="*/ 972273 h 3113589"/>
                <a:gd name="csX34" fmla="*/ 4629889 w 4745662"/>
                <a:gd name="csY34" fmla="*/ 856526 h 3113589"/>
                <a:gd name="csX35" fmla="*/ 4595165 w 4745662"/>
                <a:gd name="csY35" fmla="*/ 821802 h 3113589"/>
                <a:gd name="csX36" fmla="*/ 4537292 w 4745662"/>
                <a:gd name="csY36" fmla="*/ 706055 h 3113589"/>
                <a:gd name="csX37" fmla="*/ 4514142 w 4745662"/>
                <a:gd name="csY37" fmla="*/ 671331 h 3113589"/>
                <a:gd name="csX38" fmla="*/ 4456269 w 4745662"/>
                <a:gd name="csY38" fmla="*/ 648182 h 3113589"/>
                <a:gd name="csX39" fmla="*/ 4421545 w 4745662"/>
                <a:gd name="csY39" fmla="*/ 613458 h 3113589"/>
                <a:gd name="csX40" fmla="*/ 4386821 w 4745662"/>
                <a:gd name="csY40" fmla="*/ 590308 h 3113589"/>
                <a:gd name="csX41" fmla="*/ 4328947 w 4745662"/>
                <a:gd name="csY41" fmla="*/ 544010 h 3113589"/>
                <a:gd name="csX42" fmla="*/ 4247925 w 4745662"/>
                <a:gd name="csY42" fmla="*/ 474562 h 3113589"/>
                <a:gd name="csX43" fmla="*/ 4155327 w 4745662"/>
                <a:gd name="csY43" fmla="*/ 439838 h 3113589"/>
                <a:gd name="csX44" fmla="*/ 4039580 w 4745662"/>
                <a:gd name="csY44" fmla="*/ 405114 h 3113589"/>
                <a:gd name="csX45" fmla="*/ 3958558 w 4745662"/>
                <a:gd name="csY45" fmla="*/ 393539 h 3113589"/>
                <a:gd name="csX46" fmla="*/ 3622892 w 4745662"/>
                <a:gd name="csY46" fmla="*/ 405114 h 3113589"/>
                <a:gd name="csX47" fmla="*/ 3518720 w 4745662"/>
                <a:gd name="csY47" fmla="*/ 416688 h 3113589"/>
                <a:gd name="csX48" fmla="*/ 3333525 w 4745662"/>
                <a:gd name="csY48" fmla="*/ 428263 h 3113589"/>
                <a:gd name="csX49" fmla="*/ 3055732 w 4745662"/>
                <a:gd name="csY49" fmla="*/ 416688 h 3113589"/>
                <a:gd name="csX50" fmla="*/ 2905261 w 4745662"/>
                <a:gd name="csY50" fmla="*/ 393539 h 3113589"/>
                <a:gd name="csX51" fmla="*/ 2731641 w 4745662"/>
                <a:gd name="csY51" fmla="*/ 370389 h 3113589"/>
                <a:gd name="csX52" fmla="*/ 2604320 w 4745662"/>
                <a:gd name="csY52" fmla="*/ 335665 h 3113589"/>
                <a:gd name="csX53" fmla="*/ 2465423 w 4745662"/>
                <a:gd name="csY53" fmla="*/ 312516 h 3113589"/>
                <a:gd name="csX54" fmla="*/ 2280228 w 4745662"/>
                <a:gd name="csY54" fmla="*/ 266217 h 3113589"/>
                <a:gd name="csX55" fmla="*/ 2199206 w 4745662"/>
                <a:gd name="csY55" fmla="*/ 231493 h 3113589"/>
                <a:gd name="csX56" fmla="*/ 1898264 w 4745662"/>
                <a:gd name="csY56" fmla="*/ 162045 h 3113589"/>
                <a:gd name="csX57" fmla="*/ 1562598 w 4745662"/>
                <a:gd name="csY57" fmla="*/ 81022 h 3113589"/>
                <a:gd name="csX58" fmla="*/ 1134335 w 4745662"/>
                <a:gd name="csY58" fmla="*/ 11574 h 3113589"/>
                <a:gd name="csX59" fmla="*/ 960715 w 4745662"/>
                <a:gd name="csY59" fmla="*/ 0 h 3113589"/>
                <a:gd name="csX60" fmla="*/ 312532 w 4745662"/>
                <a:gd name="csY60" fmla="*/ 23149 h 3113589"/>
                <a:gd name="csX61" fmla="*/ 150487 w 4745662"/>
                <a:gd name="csY61" fmla="*/ 57873 h 3113589"/>
                <a:gd name="csX62" fmla="*/ 81039 w 4745662"/>
                <a:gd name="csY62" fmla="*/ 92597 h 3113589"/>
                <a:gd name="csX63" fmla="*/ 46315 w 4745662"/>
                <a:gd name="csY63" fmla="*/ 138896 h 3113589"/>
                <a:gd name="csX64" fmla="*/ 11591 w 4745662"/>
                <a:gd name="csY64" fmla="*/ 219919 h 3113589"/>
                <a:gd name="csX65" fmla="*/ 11591 w 4745662"/>
                <a:gd name="csY65" fmla="*/ 358815 h 3113589"/>
                <a:gd name="csX66" fmla="*/ 46315 w 4745662"/>
                <a:gd name="csY66" fmla="*/ 416688 h 3113589"/>
                <a:gd name="csX67" fmla="*/ 219935 w 4745662"/>
                <a:gd name="csY67" fmla="*/ 567159 h 3113589"/>
                <a:gd name="csX68" fmla="*/ 300958 w 4745662"/>
                <a:gd name="csY68" fmla="*/ 601883 h 3113589"/>
                <a:gd name="csX69" fmla="*/ 381980 w 4745662"/>
                <a:gd name="csY69" fmla="*/ 613458 h 3113589"/>
                <a:gd name="csX70" fmla="*/ 474578 w 4745662"/>
                <a:gd name="csY70" fmla="*/ 636607 h 3113589"/>
                <a:gd name="csX71" fmla="*/ 590325 w 4745662"/>
                <a:gd name="csY71" fmla="*/ 671331 h 3113589"/>
                <a:gd name="csX72" fmla="*/ 810244 w 4745662"/>
                <a:gd name="csY72" fmla="*/ 717630 h 3113589"/>
                <a:gd name="csX73" fmla="*/ 949140 w 4745662"/>
                <a:gd name="csY73" fmla="*/ 752354 h 3113589"/>
                <a:gd name="csX74" fmla="*/ 1041737 w 4745662"/>
                <a:gd name="csY74" fmla="*/ 763929 h 3113589"/>
                <a:gd name="csX75" fmla="*/ 1134335 w 4745662"/>
                <a:gd name="csY75" fmla="*/ 787078 h 3113589"/>
                <a:gd name="csX76" fmla="*/ 1284806 w 4745662"/>
                <a:gd name="csY76" fmla="*/ 810227 h 3113589"/>
                <a:gd name="csX77" fmla="*/ 1470001 w 4745662"/>
                <a:gd name="csY77" fmla="*/ 833377 h 3113589"/>
                <a:gd name="csX78" fmla="*/ 1562598 w 4745662"/>
                <a:gd name="csY78" fmla="*/ 856526 h 3113589"/>
                <a:gd name="csX79" fmla="*/ 1632046 w 4745662"/>
                <a:gd name="csY79" fmla="*/ 879676 h 3113589"/>
                <a:gd name="csX80" fmla="*/ 1724644 w 4745662"/>
                <a:gd name="csY80" fmla="*/ 891250 h 3113589"/>
                <a:gd name="csX81" fmla="*/ 1782517 w 4745662"/>
                <a:gd name="csY81" fmla="*/ 914400 h 3113589"/>
                <a:gd name="csX82" fmla="*/ 1828816 w 4745662"/>
                <a:gd name="csY82" fmla="*/ 925974 h 3113589"/>
                <a:gd name="csX83" fmla="*/ 1909839 w 4745662"/>
                <a:gd name="csY83" fmla="*/ 972273 h 3113589"/>
                <a:gd name="csX84" fmla="*/ 1932988 w 4745662"/>
                <a:gd name="csY84" fmla="*/ 1018572 h 3113589"/>
                <a:gd name="csX85" fmla="*/ 1967712 w 4745662"/>
                <a:gd name="csY85" fmla="*/ 1064870 h 3113589"/>
                <a:gd name="csX86" fmla="*/ 1979287 w 4745662"/>
                <a:gd name="csY86" fmla="*/ 1122744 h 3113589"/>
                <a:gd name="csX87" fmla="*/ 2002436 w 4745662"/>
                <a:gd name="csY87" fmla="*/ 1157468 h 3113589"/>
                <a:gd name="csX88" fmla="*/ 2014011 w 4745662"/>
                <a:gd name="csY88" fmla="*/ 1192192 h 3113589"/>
                <a:gd name="csX89" fmla="*/ 1990861 w 4745662"/>
                <a:gd name="csY89" fmla="*/ 1481559 h 3113589"/>
                <a:gd name="csX90" fmla="*/ 1956137 w 4745662"/>
                <a:gd name="csY90" fmla="*/ 1516283 h 3113589"/>
                <a:gd name="csX91" fmla="*/ 1840391 w 4745662"/>
                <a:gd name="csY91" fmla="*/ 1655179 h 3113589"/>
                <a:gd name="csX92" fmla="*/ 1736218 w 4745662"/>
                <a:gd name="csY92" fmla="*/ 1747777 h 3113589"/>
                <a:gd name="csX93" fmla="*/ 1666770 w 4745662"/>
                <a:gd name="csY93" fmla="*/ 1770926 h 3113589"/>
                <a:gd name="csX94" fmla="*/ 1608897 w 4745662"/>
                <a:gd name="csY94" fmla="*/ 1805650 h 3113589"/>
                <a:gd name="csX95" fmla="*/ 1470001 w 4745662"/>
                <a:gd name="csY95" fmla="*/ 1875098 h 3113589"/>
                <a:gd name="csX96" fmla="*/ 1400553 w 4745662"/>
                <a:gd name="csY96" fmla="*/ 1921397 h 3113589"/>
                <a:gd name="csX97" fmla="*/ 1226932 w 4745662"/>
                <a:gd name="csY97" fmla="*/ 2025569 h 3113589"/>
                <a:gd name="csX98" fmla="*/ 1076461 w 4745662"/>
                <a:gd name="csY98" fmla="*/ 2106592 h 3113589"/>
                <a:gd name="csX99" fmla="*/ 1041737 w 4745662"/>
                <a:gd name="csY99" fmla="*/ 2118167 h 3113589"/>
                <a:gd name="csX100" fmla="*/ 960715 w 4745662"/>
                <a:gd name="csY100" fmla="*/ 2037144 h 3113589"/>
                <a:gd name="csX101" fmla="*/ 925991 w 4745662"/>
                <a:gd name="csY101" fmla="*/ 1967696 h 3113589"/>
                <a:gd name="csX102" fmla="*/ 891266 w 4745662"/>
                <a:gd name="csY102" fmla="*/ 1944546 h 3113589"/>
                <a:gd name="csX0" fmla="*/ 925991 w 4745662"/>
                <a:gd name="csY0" fmla="*/ 1967696 h 3113589"/>
                <a:gd name="csX1" fmla="*/ 821818 w 4745662"/>
                <a:gd name="csY1" fmla="*/ 2303362 h 3113589"/>
                <a:gd name="csX2" fmla="*/ 844968 w 4745662"/>
                <a:gd name="csY2" fmla="*/ 2465407 h 3113589"/>
                <a:gd name="csX3" fmla="*/ 856542 w 4745662"/>
                <a:gd name="csY3" fmla="*/ 2534855 h 3113589"/>
                <a:gd name="csX4" fmla="*/ 879692 w 4745662"/>
                <a:gd name="csY4" fmla="*/ 2592729 h 3113589"/>
                <a:gd name="csX5" fmla="*/ 949140 w 4745662"/>
                <a:gd name="csY5" fmla="*/ 2720050 h 3113589"/>
                <a:gd name="csX6" fmla="*/ 1053312 w 4745662"/>
                <a:gd name="csY6" fmla="*/ 2858946 h 3113589"/>
                <a:gd name="csX7" fmla="*/ 1273231 w 4745662"/>
                <a:gd name="csY7" fmla="*/ 2974693 h 3113589"/>
                <a:gd name="csX8" fmla="*/ 1597322 w 4745662"/>
                <a:gd name="csY8" fmla="*/ 3078865 h 3113589"/>
                <a:gd name="csX9" fmla="*/ 1794092 w 4745662"/>
                <a:gd name="csY9" fmla="*/ 3090440 h 3113589"/>
                <a:gd name="csX10" fmla="*/ 2257079 w 4745662"/>
                <a:gd name="csY10" fmla="*/ 3113589 h 3113589"/>
                <a:gd name="csX11" fmla="*/ 2546446 w 4745662"/>
                <a:gd name="csY11" fmla="*/ 3044141 h 3113589"/>
                <a:gd name="csX12" fmla="*/ 2685342 w 4745662"/>
                <a:gd name="csY12" fmla="*/ 3020992 h 3113589"/>
                <a:gd name="csX13" fmla="*/ 2847388 w 4745662"/>
                <a:gd name="csY13" fmla="*/ 2986268 h 3113589"/>
                <a:gd name="csX14" fmla="*/ 3102031 w 4745662"/>
                <a:gd name="csY14" fmla="*/ 2916820 h 3113589"/>
                <a:gd name="csX15" fmla="*/ 3321950 w 4745662"/>
                <a:gd name="csY15" fmla="*/ 2847372 h 3113589"/>
                <a:gd name="csX16" fmla="*/ 3414547 w 4745662"/>
                <a:gd name="csY16" fmla="*/ 2812648 h 3113589"/>
                <a:gd name="csX17" fmla="*/ 3483996 w 4745662"/>
                <a:gd name="csY17" fmla="*/ 2777924 h 3113589"/>
                <a:gd name="csX18" fmla="*/ 3565018 w 4745662"/>
                <a:gd name="csY18" fmla="*/ 2754774 h 3113589"/>
                <a:gd name="csX19" fmla="*/ 3761788 w 4745662"/>
                <a:gd name="csY19" fmla="*/ 2673751 h 3113589"/>
                <a:gd name="csX20" fmla="*/ 3854385 w 4745662"/>
                <a:gd name="csY20" fmla="*/ 2639027 h 3113589"/>
                <a:gd name="csX21" fmla="*/ 3935408 w 4745662"/>
                <a:gd name="csY21" fmla="*/ 2592729 h 3113589"/>
                <a:gd name="csX22" fmla="*/ 4004856 w 4745662"/>
                <a:gd name="csY22" fmla="*/ 2558005 h 3113589"/>
                <a:gd name="csX23" fmla="*/ 4190051 w 4745662"/>
                <a:gd name="csY23" fmla="*/ 2384384 h 3113589"/>
                <a:gd name="csX24" fmla="*/ 4282649 w 4745662"/>
                <a:gd name="csY24" fmla="*/ 2326511 h 3113589"/>
                <a:gd name="csX25" fmla="*/ 4502568 w 4745662"/>
                <a:gd name="csY25" fmla="*/ 2129741 h 3113589"/>
                <a:gd name="csX26" fmla="*/ 4595165 w 4745662"/>
                <a:gd name="csY26" fmla="*/ 1979270 h 3113589"/>
                <a:gd name="csX27" fmla="*/ 4676188 w 4745662"/>
                <a:gd name="csY27" fmla="*/ 1840374 h 3113589"/>
                <a:gd name="csX28" fmla="*/ 4722487 w 4745662"/>
                <a:gd name="csY28" fmla="*/ 1689903 h 3113589"/>
                <a:gd name="csX29" fmla="*/ 4734061 w 4745662"/>
                <a:gd name="csY29" fmla="*/ 1597306 h 3113589"/>
                <a:gd name="csX30" fmla="*/ 4745636 w 4745662"/>
                <a:gd name="csY30" fmla="*/ 1539432 h 3113589"/>
                <a:gd name="csX31" fmla="*/ 4710912 w 4745662"/>
                <a:gd name="csY31" fmla="*/ 1145893 h 3113589"/>
                <a:gd name="csX32" fmla="*/ 4687763 w 4745662"/>
                <a:gd name="csY32" fmla="*/ 1018572 h 3113589"/>
                <a:gd name="csX33" fmla="*/ 4676188 w 4745662"/>
                <a:gd name="csY33" fmla="*/ 972273 h 3113589"/>
                <a:gd name="csX34" fmla="*/ 4629889 w 4745662"/>
                <a:gd name="csY34" fmla="*/ 856526 h 3113589"/>
                <a:gd name="csX35" fmla="*/ 4595165 w 4745662"/>
                <a:gd name="csY35" fmla="*/ 821802 h 3113589"/>
                <a:gd name="csX36" fmla="*/ 4537292 w 4745662"/>
                <a:gd name="csY36" fmla="*/ 706055 h 3113589"/>
                <a:gd name="csX37" fmla="*/ 4514142 w 4745662"/>
                <a:gd name="csY37" fmla="*/ 671331 h 3113589"/>
                <a:gd name="csX38" fmla="*/ 4456269 w 4745662"/>
                <a:gd name="csY38" fmla="*/ 648182 h 3113589"/>
                <a:gd name="csX39" fmla="*/ 4421545 w 4745662"/>
                <a:gd name="csY39" fmla="*/ 613458 h 3113589"/>
                <a:gd name="csX40" fmla="*/ 4386821 w 4745662"/>
                <a:gd name="csY40" fmla="*/ 590308 h 3113589"/>
                <a:gd name="csX41" fmla="*/ 4328947 w 4745662"/>
                <a:gd name="csY41" fmla="*/ 544010 h 3113589"/>
                <a:gd name="csX42" fmla="*/ 4247925 w 4745662"/>
                <a:gd name="csY42" fmla="*/ 474562 h 3113589"/>
                <a:gd name="csX43" fmla="*/ 4155327 w 4745662"/>
                <a:gd name="csY43" fmla="*/ 439838 h 3113589"/>
                <a:gd name="csX44" fmla="*/ 4039580 w 4745662"/>
                <a:gd name="csY44" fmla="*/ 405114 h 3113589"/>
                <a:gd name="csX45" fmla="*/ 3958558 w 4745662"/>
                <a:gd name="csY45" fmla="*/ 393539 h 3113589"/>
                <a:gd name="csX46" fmla="*/ 3622892 w 4745662"/>
                <a:gd name="csY46" fmla="*/ 405114 h 3113589"/>
                <a:gd name="csX47" fmla="*/ 3518720 w 4745662"/>
                <a:gd name="csY47" fmla="*/ 416688 h 3113589"/>
                <a:gd name="csX48" fmla="*/ 3333525 w 4745662"/>
                <a:gd name="csY48" fmla="*/ 428263 h 3113589"/>
                <a:gd name="csX49" fmla="*/ 3055732 w 4745662"/>
                <a:gd name="csY49" fmla="*/ 416688 h 3113589"/>
                <a:gd name="csX50" fmla="*/ 2905261 w 4745662"/>
                <a:gd name="csY50" fmla="*/ 393539 h 3113589"/>
                <a:gd name="csX51" fmla="*/ 2731641 w 4745662"/>
                <a:gd name="csY51" fmla="*/ 370389 h 3113589"/>
                <a:gd name="csX52" fmla="*/ 2604320 w 4745662"/>
                <a:gd name="csY52" fmla="*/ 335665 h 3113589"/>
                <a:gd name="csX53" fmla="*/ 2465423 w 4745662"/>
                <a:gd name="csY53" fmla="*/ 312516 h 3113589"/>
                <a:gd name="csX54" fmla="*/ 2280228 w 4745662"/>
                <a:gd name="csY54" fmla="*/ 266217 h 3113589"/>
                <a:gd name="csX55" fmla="*/ 2199206 w 4745662"/>
                <a:gd name="csY55" fmla="*/ 231493 h 3113589"/>
                <a:gd name="csX56" fmla="*/ 1898264 w 4745662"/>
                <a:gd name="csY56" fmla="*/ 162045 h 3113589"/>
                <a:gd name="csX57" fmla="*/ 1562598 w 4745662"/>
                <a:gd name="csY57" fmla="*/ 81022 h 3113589"/>
                <a:gd name="csX58" fmla="*/ 1134335 w 4745662"/>
                <a:gd name="csY58" fmla="*/ 11574 h 3113589"/>
                <a:gd name="csX59" fmla="*/ 960715 w 4745662"/>
                <a:gd name="csY59" fmla="*/ 0 h 3113589"/>
                <a:gd name="csX60" fmla="*/ 312532 w 4745662"/>
                <a:gd name="csY60" fmla="*/ 23149 h 3113589"/>
                <a:gd name="csX61" fmla="*/ 150487 w 4745662"/>
                <a:gd name="csY61" fmla="*/ 57873 h 3113589"/>
                <a:gd name="csX62" fmla="*/ 81039 w 4745662"/>
                <a:gd name="csY62" fmla="*/ 92597 h 3113589"/>
                <a:gd name="csX63" fmla="*/ 46315 w 4745662"/>
                <a:gd name="csY63" fmla="*/ 138896 h 3113589"/>
                <a:gd name="csX64" fmla="*/ 11591 w 4745662"/>
                <a:gd name="csY64" fmla="*/ 219919 h 3113589"/>
                <a:gd name="csX65" fmla="*/ 11591 w 4745662"/>
                <a:gd name="csY65" fmla="*/ 358815 h 3113589"/>
                <a:gd name="csX66" fmla="*/ 46315 w 4745662"/>
                <a:gd name="csY66" fmla="*/ 416688 h 3113589"/>
                <a:gd name="csX67" fmla="*/ 219935 w 4745662"/>
                <a:gd name="csY67" fmla="*/ 567159 h 3113589"/>
                <a:gd name="csX68" fmla="*/ 300958 w 4745662"/>
                <a:gd name="csY68" fmla="*/ 601883 h 3113589"/>
                <a:gd name="csX69" fmla="*/ 381980 w 4745662"/>
                <a:gd name="csY69" fmla="*/ 613458 h 3113589"/>
                <a:gd name="csX70" fmla="*/ 474578 w 4745662"/>
                <a:gd name="csY70" fmla="*/ 636607 h 3113589"/>
                <a:gd name="csX71" fmla="*/ 590325 w 4745662"/>
                <a:gd name="csY71" fmla="*/ 671331 h 3113589"/>
                <a:gd name="csX72" fmla="*/ 810244 w 4745662"/>
                <a:gd name="csY72" fmla="*/ 717630 h 3113589"/>
                <a:gd name="csX73" fmla="*/ 949140 w 4745662"/>
                <a:gd name="csY73" fmla="*/ 752354 h 3113589"/>
                <a:gd name="csX74" fmla="*/ 1041737 w 4745662"/>
                <a:gd name="csY74" fmla="*/ 763929 h 3113589"/>
                <a:gd name="csX75" fmla="*/ 1134335 w 4745662"/>
                <a:gd name="csY75" fmla="*/ 787078 h 3113589"/>
                <a:gd name="csX76" fmla="*/ 1284806 w 4745662"/>
                <a:gd name="csY76" fmla="*/ 810227 h 3113589"/>
                <a:gd name="csX77" fmla="*/ 1470001 w 4745662"/>
                <a:gd name="csY77" fmla="*/ 833377 h 3113589"/>
                <a:gd name="csX78" fmla="*/ 1562598 w 4745662"/>
                <a:gd name="csY78" fmla="*/ 856526 h 3113589"/>
                <a:gd name="csX79" fmla="*/ 1632046 w 4745662"/>
                <a:gd name="csY79" fmla="*/ 879676 h 3113589"/>
                <a:gd name="csX80" fmla="*/ 1724644 w 4745662"/>
                <a:gd name="csY80" fmla="*/ 891250 h 3113589"/>
                <a:gd name="csX81" fmla="*/ 1782517 w 4745662"/>
                <a:gd name="csY81" fmla="*/ 914400 h 3113589"/>
                <a:gd name="csX82" fmla="*/ 1828816 w 4745662"/>
                <a:gd name="csY82" fmla="*/ 925974 h 3113589"/>
                <a:gd name="csX83" fmla="*/ 1909839 w 4745662"/>
                <a:gd name="csY83" fmla="*/ 972273 h 3113589"/>
                <a:gd name="csX84" fmla="*/ 1932988 w 4745662"/>
                <a:gd name="csY84" fmla="*/ 1018572 h 3113589"/>
                <a:gd name="csX85" fmla="*/ 1967712 w 4745662"/>
                <a:gd name="csY85" fmla="*/ 1064870 h 3113589"/>
                <a:gd name="csX86" fmla="*/ 1979287 w 4745662"/>
                <a:gd name="csY86" fmla="*/ 1122744 h 3113589"/>
                <a:gd name="csX87" fmla="*/ 2002436 w 4745662"/>
                <a:gd name="csY87" fmla="*/ 1157468 h 3113589"/>
                <a:gd name="csX88" fmla="*/ 2014011 w 4745662"/>
                <a:gd name="csY88" fmla="*/ 1192192 h 3113589"/>
                <a:gd name="csX89" fmla="*/ 1990861 w 4745662"/>
                <a:gd name="csY89" fmla="*/ 1481559 h 3113589"/>
                <a:gd name="csX90" fmla="*/ 1956137 w 4745662"/>
                <a:gd name="csY90" fmla="*/ 1516283 h 3113589"/>
                <a:gd name="csX91" fmla="*/ 1840391 w 4745662"/>
                <a:gd name="csY91" fmla="*/ 1655179 h 3113589"/>
                <a:gd name="csX92" fmla="*/ 1736218 w 4745662"/>
                <a:gd name="csY92" fmla="*/ 1747777 h 3113589"/>
                <a:gd name="csX93" fmla="*/ 1666770 w 4745662"/>
                <a:gd name="csY93" fmla="*/ 1770926 h 3113589"/>
                <a:gd name="csX94" fmla="*/ 1608897 w 4745662"/>
                <a:gd name="csY94" fmla="*/ 1805650 h 3113589"/>
                <a:gd name="csX95" fmla="*/ 1470001 w 4745662"/>
                <a:gd name="csY95" fmla="*/ 1875098 h 3113589"/>
                <a:gd name="csX96" fmla="*/ 1400553 w 4745662"/>
                <a:gd name="csY96" fmla="*/ 1921397 h 3113589"/>
                <a:gd name="csX97" fmla="*/ 1226932 w 4745662"/>
                <a:gd name="csY97" fmla="*/ 2025569 h 3113589"/>
                <a:gd name="csX98" fmla="*/ 1076461 w 4745662"/>
                <a:gd name="csY98" fmla="*/ 2106592 h 3113589"/>
                <a:gd name="csX99" fmla="*/ 1041737 w 4745662"/>
                <a:gd name="csY99" fmla="*/ 2118167 h 3113589"/>
                <a:gd name="csX100" fmla="*/ 960715 w 4745662"/>
                <a:gd name="csY100" fmla="*/ 2037144 h 3113589"/>
                <a:gd name="csX101" fmla="*/ 925991 w 4745662"/>
                <a:gd name="csY101" fmla="*/ 1967696 h 3113589"/>
                <a:gd name="csX0" fmla="*/ 960715 w 4745662"/>
                <a:gd name="csY0" fmla="*/ 2037144 h 3113589"/>
                <a:gd name="csX1" fmla="*/ 821818 w 4745662"/>
                <a:gd name="csY1" fmla="*/ 2303362 h 3113589"/>
                <a:gd name="csX2" fmla="*/ 844968 w 4745662"/>
                <a:gd name="csY2" fmla="*/ 2465407 h 3113589"/>
                <a:gd name="csX3" fmla="*/ 856542 w 4745662"/>
                <a:gd name="csY3" fmla="*/ 2534855 h 3113589"/>
                <a:gd name="csX4" fmla="*/ 879692 w 4745662"/>
                <a:gd name="csY4" fmla="*/ 2592729 h 3113589"/>
                <a:gd name="csX5" fmla="*/ 949140 w 4745662"/>
                <a:gd name="csY5" fmla="*/ 2720050 h 3113589"/>
                <a:gd name="csX6" fmla="*/ 1053312 w 4745662"/>
                <a:gd name="csY6" fmla="*/ 2858946 h 3113589"/>
                <a:gd name="csX7" fmla="*/ 1273231 w 4745662"/>
                <a:gd name="csY7" fmla="*/ 2974693 h 3113589"/>
                <a:gd name="csX8" fmla="*/ 1597322 w 4745662"/>
                <a:gd name="csY8" fmla="*/ 3078865 h 3113589"/>
                <a:gd name="csX9" fmla="*/ 1794092 w 4745662"/>
                <a:gd name="csY9" fmla="*/ 3090440 h 3113589"/>
                <a:gd name="csX10" fmla="*/ 2257079 w 4745662"/>
                <a:gd name="csY10" fmla="*/ 3113589 h 3113589"/>
                <a:gd name="csX11" fmla="*/ 2546446 w 4745662"/>
                <a:gd name="csY11" fmla="*/ 3044141 h 3113589"/>
                <a:gd name="csX12" fmla="*/ 2685342 w 4745662"/>
                <a:gd name="csY12" fmla="*/ 3020992 h 3113589"/>
                <a:gd name="csX13" fmla="*/ 2847388 w 4745662"/>
                <a:gd name="csY13" fmla="*/ 2986268 h 3113589"/>
                <a:gd name="csX14" fmla="*/ 3102031 w 4745662"/>
                <a:gd name="csY14" fmla="*/ 2916820 h 3113589"/>
                <a:gd name="csX15" fmla="*/ 3321950 w 4745662"/>
                <a:gd name="csY15" fmla="*/ 2847372 h 3113589"/>
                <a:gd name="csX16" fmla="*/ 3414547 w 4745662"/>
                <a:gd name="csY16" fmla="*/ 2812648 h 3113589"/>
                <a:gd name="csX17" fmla="*/ 3483996 w 4745662"/>
                <a:gd name="csY17" fmla="*/ 2777924 h 3113589"/>
                <a:gd name="csX18" fmla="*/ 3565018 w 4745662"/>
                <a:gd name="csY18" fmla="*/ 2754774 h 3113589"/>
                <a:gd name="csX19" fmla="*/ 3761788 w 4745662"/>
                <a:gd name="csY19" fmla="*/ 2673751 h 3113589"/>
                <a:gd name="csX20" fmla="*/ 3854385 w 4745662"/>
                <a:gd name="csY20" fmla="*/ 2639027 h 3113589"/>
                <a:gd name="csX21" fmla="*/ 3935408 w 4745662"/>
                <a:gd name="csY21" fmla="*/ 2592729 h 3113589"/>
                <a:gd name="csX22" fmla="*/ 4004856 w 4745662"/>
                <a:gd name="csY22" fmla="*/ 2558005 h 3113589"/>
                <a:gd name="csX23" fmla="*/ 4190051 w 4745662"/>
                <a:gd name="csY23" fmla="*/ 2384384 h 3113589"/>
                <a:gd name="csX24" fmla="*/ 4282649 w 4745662"/>
                <a:gd name="csY24" fmla="*/ 2326511 h 3113589"/>
                <a:gd name="csX25" fmla="*/ 4502568 w 4745662"/>
                <a:gd name="csY25" fmla="*/ 2129741 h 3113589"/>
                <a:gd name="csX26" fmla="*/ 4595165 w 4745662"/>
                <a:gd name="csY26" fmla="*/ 1979270 h 3113589"/>
                <a:gd name="csX27" fmla="*/ 4676188 w 4745662"/>
                <a:gd name="csY27" fmla="*/ 1840374 h 3113589"/>
                <a:gd name="csX28" fmla="*/ 4722487 w 4745662"/>
                <a:gd name="csY28" fmla="*/ 1689903 h 3113589"/>
                <a:gd name="csX29" fmla="*/ 4734061 w 4745662"/>
                <a:gd name="csY29" fmla="*/ 1597306 h 3113589"/>
                <a:gd name="csX30" fmla="*/ 4745636 w 4745662"/>
                <a:gd name="csY30" fmla="*/ 1539432 h 3113589"/>
                <a:gd name="csX31" fmla="*/ 4710912 w 4745662"/>
                <a:gd name="csY31" fmla="*/ 1145893 h 3113589"/>
                <a:gd name="csX32" fmla="*/ 4687763 w 4745662"/>
                <a:gd name="csY32" fmla="*/ 1018572 h 3113589"/>
                <a:gd name="csX33" fmla="*/ 4676188 w 4745662"/>
                <a:gd name="csY33" fmla="*/ 972273 h 3113589"/>
                <a:gd name="csX34" fmla="*/ 4629889 w 4745662"/>
                <a:gd name="csY34" fmla="*/ 856526 h 3113589"/>
                <a:gd name="csX35" fmla="*/ 4595165 w 4745662"/>
                <a:gd name="csY35" fmla="*/ 821802 h 3113589"/>
                <a:gd name="csX36" fmla="*/ 4537292 w 4745662"/>
                <a:gd name="csY36" fmla="*/ 706055 h 3113589"/>
                <a:gd name="csX37" fmla="*/ 4514142 w 4745662"/>
                <a:gd name="csY37" fmla="*/ 671331 h 3113589"/>
                <a:gd name="csX38" fmla="*/ 4456269 w 4745662"/>
                <a:gd name="csY38" fmla="*/ 648182 h 3113589"/>
                <a:gd name="csX39" fmla="*/ 4421545 w 4745662"/>
                <a:gd name="csY39" fmla="*/ 613458 h 3113589"/>
                <a:gd name="csX40" fmla="*/ 4386821 w 4745662"/>
                <a:gd name="csY40" fmla="*/ 590308 h 3113589"/>
                <a:gd name="csX41" fmla="*/ 4328947 w 4745662"/>
                <a:gd name="csY41" fmla="*/ 544010 h 3113589"/>
                <a:gd name="csX42" fmla="*/ 4247925 w 4745662"/>
                <a:gd name="csY42" fmla="*/ 474562 h 3113589"/>
                <a:gd name="csX43" fmla="*/ 4155327 w 4745662"/>
                <a:gd name="csY43" fmla="*/ 439838 h 3113589"/>
                <a:gd name="csX44" fmla="*/ 4039580 w 4745662"/>
                <a:gd name="csY44" fmla="*/ 405114 h 3113589"/>
                <a:gd name="csX45" fmla="*/ 3958558 w 4745662"/>
                <a:gd name="csY45" fmla="*/ 393539 h 3113589"/>
                <a:gd name="csX46" fmla="*/ 3622892 w 4745662"/>
                <a:gd name="csY46" fmla="*/ 405114 h 3113589"/>
                <a:gd name="csX47" fmla="*/ 3518720 w 4745662"/>
                <a:gd name="csY47" fmla="*/ 416688 h 3113589"/>
                <a:gd name="csX48" fmla="*/ 3333525 w 4745662"/>
                <a:gd name="csY48" fmla="*/ 428263 h 3113589"/>
                <a:gd name="csX49" fmla="*/ 3055732 w 4745662"/>
                <a:gd name="csY49" fmla="*/ 416688 h 3113589"/>
                <a:gd name="csX50" fmla="*/ 2905261 w 4745662"/>
                <a:gd name="csY50" fmla="*/ 393539 h 3113589"/>
                <a:gd name="csX51" fmla="*/ 2731641 w 4745662"/>
                <a:gd name="csY51" fmla="*/ 370389 h 3113589"/>
                <a:gd name="csX52" fmla="*/ 2604320 w 4745662"/>
                <a:gd name="csY52" fmla="*/ 335665 h 3113589"/>
                <a:gd name="csX53" fmla="*/ 2465423 w 4745662"/>
                <a:gd name="csY53" fmla="*/ 312516 h 3113589"/>
                <a:gd name="csX54" fmla="*/ 2280228 w 4745662"/>
                <a:gd name="csY54" fmla="*/ 266217 h 3113589"/>
                <a:gd name="csX55" fmla="*/ 2199206 w 4745662"/>
                <a:gd name="csY55" fmla="*/ 231493 h 3113589"/>
                <a:gd name="csX56" fmla="*/ 1898264 w 4745662"/>
                <a:gd name="csY56" fmla="*/ 162045 h 3113589"/>
                <a:gd name="csX57" fmla="*/ 1562598 w 4745662"/>
                <a:gd name="csY57" fmla="*/ 81022 h 3113589"/>
                <a:gd name="csX58" fmla="*/ 1134335 w 4745662"/>
                <a:gd name="csY58" fmla="*/ 11574 h 3113589"/>
                <a:gd name="csX59" fmla="*/ 960715 w 4745662"/>
                <a:gd name="csY59" fmla="*/ 0 h 3113589"/>
                <a:gd name="csX60" fmla="*/ 312532 w 4745662"/>
                <a:gd name="csY60" fmla="*/ 23149 h 3113589"/>
                <a:gd name="csX61" fmla="*/ 150487 w 4745662"/>
                <a:gd name="csY61" fmla="*/ 57873 h 3113589"/>
                <a:gd name="csX62" fmla="*/ 81039 w 4745662"/>
                <a:gd name="csY62" fmla="*/ 92597 h 3113589"/>
                <a:gd name="csX63" fmla="*/ 46315 w 4745662"/>
                <a:gd name="csY63" fmla="*/ 138896 h 3113589"/>
                <a:gd name="csX64" fmla="*/ 11591 w 4745662"/>
                <a:gd name="csY64" fmla="*/ 219919 h 3113589"/>
                <a:gd name="csX65" fmla="*/ 11591 w 4745662"/>
                <a:gd name="csY65" fmla="*/ 358815 h 3113589"/>
                <a:gd name="csX66" fmla="*/ 46315 w 4745662"/>
                <a:gd name="csY66" fmla="*/ 416688 h 3113589"/>
                <a:gd name="csX67" fmla="*/ 219935 w 4745662"/>
                <a:gd name="csY67" fmla="*/ 567159 h 3113589"/>
                <a:gd name="csX68" fmla="*/ 300958 w 4745662"/>
                <a:gd name="csY68" fmla="*/ 601883 h 3113589"/>
                <a:gd name="csX69" fmla="*/ 381980 w 4745662"/>
                <a:gd name="csY69" fmla="*/ 613458 h 3113589"/>
                <a:gd name="csX70" fmla="*/ 474578 w 4745662"/>
                <a:gd name="csY70" fmla="*/ 636607 h 3113589"/>
                <a:gd name="csX71" fmla="*/ 590325 w 4745662"/>
                <a:gd name="csY71" fmla="*/ 671331 h 3113589"/>
                <a:gd name="csX72" fmla="*/ 810244 w 4745662"/>
                <a:gd name="csY72" fmla="*/ 717630 h 3113589"/>
                <a:gd name="csX73" fmla="*/ 949140 w 4745662"/>
                <a:gd name="csY73" fmla="*/ 752354 h 3113589"/>
                <a:gd name="csX74" fmla="*/ 1041737 w 4745662"/>
                <a:gd name="csY74" fmla="*/ 763929 h 3113589"/>
                <a:gd name="csX75" fmla="*/ 1134335 w 4745662"/>
                <a:gd name="csY75" fmla="*/ 787078 h 3113589"/>
                <a:gd name="csX76" fmla="*/ 1284806 w 4745662"/>
                <a:gd name="csY76" fmla="*/ 810227 h 3113589"/>
                <a:gd name="csX77" fmla="*/ 1470001 w 4745662"/>
                <a:gd name="csY77" fmla="*/ 833377 h 3113589"/>
                <a:gd name="csX78" fmla="*/ 1562598 w 4745662"/>
                <a:gd name="csY78" fmla="*/ 856526 h 3113589"/>
                <a:gd name="csX79" fmla="*/ 1632046 w 4745662"/>
                <a:gd name="csY79" fmla="*/ 879676 h 3113589"/>
                <a:gd name="csX80" fmla="*/ 1724644 w 4745662"/>
                <a:gd name="csY80" fmla="*/ 891250 h 3113589"/>
                <a:gd name="csX81" fmla="*/ 1782517 w 4745662"/>
                <a:gd name="csY81" fmla="*/ 914400 h 3113589"/>
                <a:gd name="csX82" fmla="*/ 1828816 w 4745662"/>
                <a:gd name="csY82" fmla="*/ 925974 h 3113589"/>
                <a:gd name="csX83" fmla="*/ 1909839 w 4745662"/>
                <a:gd name="csY83" fmla="*/ 972273 h 3113589"/>
                <a:gd name="csX84" fmla="*/ 1932988 w 4745662"/>
                <a:gd name="csY84" fmla="*/ 1018572 h 3113589"/>
                <a:gd name="csX85" fmla="*/ 1967712 w 4745662"/>
                <a:gd name="csY85" fmla="*/ 1064870 h 3113589"/>
                <a:gd name="csX86" fmla="*/ 1979287 w 4745662"/>
                <a:gd name="csY86" fmla="*/ 1122744 h 3113589"/>
                <a:gd name="csX87" fmla="*/ 2002436 w 4745662"/>
                <a:gd name="csY87" fmla="*/ 1157468 h 3113589"/>
                <a:gd name="csX88" fmla="*/ 2014011 w 4745662"/>
                <a:gd name="csY88" fmla="*/ 1192192 h 3113589"/>
                <a:gd name="csX89" fmla="*/ 1990861 w 4745662"/>
                <a:gd name="csY89" fmla="*/ 1481559 h 3113589"/>
                <a:gd name="csX90" fmla="*/ 1956137 w 4745662"/>
                <a:gd name="csY90" fmla="*/ 1516283 h 3113589"/>
                <a:gd name="csX91" fmla="*/ 1840391 w 4745662"/>
                <a:gd name="csY91" fmla="*/ 1655179 h 3113589"/>
                <a:gd name="csX92" fmla="*/ 1736218 w 4745662"/>
                <a:gd name="csY92" fmla="*/ 1747777 h 3113589"/>
                <a:gd name="csX93" fmla="*/ 1666770 w 4745662"/>
                <a:gd name="csY93" fmla="*/ 1770926 h 3113589"/>
                <a:gd name="csX94" fmla="*/ 1608897 w 4745662"/>
                <a:gd name="csY94" fmla="*/ 1805650 h 3113589"/>
                <a:gd name="csX95" fmla="*/ 1470001 w 4745662"/>
                <a:gd name="csY95" fmla="*/ 1875098 h 3113589"/>
                <a:gd name="csX96" fmla="*/ 1400553 w 4745662"/>
                <a:gd name="csY96" fmla="*/ 1921397 h 3113589"/>
                <a:gd name="csX97" fmla="*/ 1226932 w 4745662"/>
                <a:gd name="csY97" fmla="*/ 2025569 h 3113589"/>
                <a:gd name="csX98" fmla="*/ 1076461 w 4745662"/>
                <a:gd name="csY98" fmla="*/ 2106592 h 3113589"/>
                <a:gd name="csX99" fmla="*/ 1041737 w 4745662"/>
                <a:gd name="csY99" fmla="*/ 2118167 h 3113589"/>
                <a:gd name="csX100" fmla="*/ 960715 w 4745662"/>
                <a:gd name="csY100" fmla="*/ 2037144 h 3113589"/>
                <a:gd name="csX0" fmla="*/ 1041737 w 4745662"/>
                <a:gd name="csY0" fmla="*/ 2118167 h 3113589"/>
                <a:gd name="csX1" fmla="*/ 821818 w 4745662"/>
                <a:gd name="csY1" fmla="*/ 2303362 h 3113589"/>
                <a:gd name="csX2" fmla="*/ 844968 w 4745662"/>
                <a:gd name="csY2" fmla="*/ 2465407 h 3113589"/>
                <a:gd name="csX3" fmla="*/ 856542 w 4745662"/>
                <a:gd name="csY3" fmla="*/ 2534855 h 3113589"/>
                <a:gd name="csX4" fmla="*/ 879692 w 4745662"/>
                <a:gd name="csY4" fmla="*/ 2592729 h 3113589"/>
                <a:gd name="csX5" fmla="*/ 949140 w 4745662"/>
                <a:gd name="csY5" fmla="*/ 2720050 h 3113589"/>
                <a:gd name="csX6" fmla="*/ 1053312 w 4745662"/>
                <a:gd name="csY6" fmla="*/ 2858946 h 3113589"/>
                <a:gd name="csX7" fmla="*/ 1273231 w 4745662"/>
                <a:gd name="csY7" fmla="*/ 2974693 h 3113589"/>
                <a:gd name="csX8" fmla="*/ 1597322 w 4745662"/>
                <a:gd name="csY8" fmla="*/ 3078865 h 3113589"/>
                <a:gd name="csX9" fmla="*/ 1794092 w 4745662"/>
                <a:gd name="csY9" fmla="*/ 3090440 h 3113589"/>
                <a:gd name="csX10" fmla="*/ 2257079 w 4745662"/>
                <a:gd name="csY10" fmla="*/ 3113589 h 3113589"/>
                <a:gd name="csX11" fmla="*/ 2546446 w 4745662"/>
                <a:gd name="csY11" fmla="*/ 3044141 h 3113589"/>
                <a:gd name="csX12" fmla="*/ 2685342 w 4745662"/>
                <a:gd name="csY12" fmla="*/ 3020992 h 3113589"/>
                <a:gd name="csX13" fmla="*/ 2847388 w 4745662"/>
                <a:gd name="csY13" fmla="*/ 2986268 h 3113589"/>
                <a:gd name="csX14" fmla="*/ 3102031 w 4745662"/>
                <a:gd name="csY14" fmla="*/ 2916820 h 3113589"/>
                <a:gd name="csX15" fmla="*/ 3321950 w 4745662"/>
                <a:gd name="csY15" fmla="*/ 2847372 h 3113589"/>
                <a:gd name="csX16" fmla="*/ 3414547 w 4745662"/>
                <a:gd name="csY16" fmla="*/ 2812648 h 3113589"/>
                <a:gd name="csX17" fmla="*/ 3483996 w 4745662"/>
                <a:gd name="csY17" fmla="*/ 2777924 h 3113589"/>
                <a:gd name="csX18" fmla="*/ 3565018 w 4745662"/>
                <a:gd name="csY18" fmla="*/ 2754774 h 3113589"/>
                <a:gd name="csX19" fmla="*/ 3761788 w 4745662"/>
                <a:gd name="csY19" fmla="*/ 2673751 h 3113589"/>
                <a:gd name="csX20" fmla="*/ 3854385 w 4745662"/>
                <a:gd name="csY20" fmla="*/ 2639027 h 3113589"/>
                <a:gd name="csX21" fmla="*/ 3935408 w 4745662"/>
                <a:gd name="csY21" fmla="*/ 2592729 h 3113589"/>
                <a:gd name="csX22" fmla="*/ 4004856 w 4745662"/>
                <a:gd name="csY22" fmla="*/ 2558005 h 3113589"/>
                <a:gd name="csX23" fmla="*/ 4190051 w 4745662"/>
                <a:gd name="csY23" fmla="*/ 2384384 h 3113589"/>
                <a:gd name="csX24" fmla="*/ 4282649 w 4745662"/>
                <a:gd name="csY24" fmla="*/ 2326511 h 3113589"/>
                <a:gd name="csX25" fmla="*/ 4502568 w 4745662"/>
                <a:gd name="csY25" fmla="*/ 2129741 h 3113589"/>
                <a:gd name="csX26" fmla="*/ 4595165 w 4745662"/>
                <a:gd name="csY26" fmla="*/ 1979270 h 3113589"/>
                <a:gd name="csX27" fmla="*/ 4676188 w 4745662"/>
                <a:gd name="csY27" fmla="*/ 1840374 h 3113589"/>
                <a:gd name="csX28" fmla="*/ 4722487 w 4745662"/>
                <a:gd name="csY28" fmla="*/ 1689903 h 3113589"/>
                <a:gd name="csX29" fmla="*/ 4734061 w 4745662"/>
                <a:gd name="csY29" fmla="*/ 1597306 h 3113589"/>
                <a:gd name="csX30" fmla="*/ 4745636 w 4745662"/>
                <a:gd name="csY30" fmla="*/ 1539432 h 3113589"/>
                <a:gd name="csX31" fmla="*/ 4710912 w 4745662"/>
                <a:gd name="csY31" fmla="*/ 1145893 h 3113589"/>
                <a:gd name="csX32" fmla="*/ 4687763 w 4745662"/>
                <a:gd name="csY32" fmla="*/ 1018572 h 3113589"/>
                <a:gd name="csX33" fmla="*/ 4676188 w 4745662"/>
                <a:gd name="csY33" fmla="*/ 972273 h 3113589"/>
                <a:gd name="csX34" fmla="*/ 4629889 w 4745662"/>
                <a:gd name="csY34" fmla="*/ 856526 h 3113589"/>
                <a:gd name="csX35" fmla="*/ 4595165 w 4745662"/>
                <a:gd name="csY35" fmla="*/ 821802 h 3113589"/>
                <a:gd name="csX36" fmla="*/ 4537292 w 4745662"/>
                <a:gd name="csY36" fmla="*/ 706055 h 3113589"/>
                <a:gd name="csX37" fmla="*/ 4514142 w 4745662"/>
                <a:gd name="csY37" fmla="*/ 671331 h 3113589"/>
                <a:gd name="csX38" fmla="*/ 4456269 w 4745662"/>
                <a:gd name="csY38" fmla="*/ 648182 h 3113589"/>
                <a:gd name="csX39" fmla="*/ 4421545 w 4745662"/>
                <a:gd name="csY39" fmla="*/ 613458 h 3113589"/>
                <a:gd name="csX40" fmla="*/ 4386821 w 4745662"/>
                <a:gd name="csY40" fmla="*/ 590308 h 3113589"/>
                <a:gd name="csX41" fmla="*/ 4328947 w 4745662"/>
                <a:gd name="csY41" fmla="*/ 544010 h 3113589"/>
                <a:gd name="csX42" fmla="*/ 4247925 w 4745662"/>
                <a:gd name="csY42" fmla="*/ 474562 h 3113589"/>
                <a:gd name="csX43" fmla="*/ 4155327 w 4745662"/>
                <a:gd name="csY43" fmla="*/ 439838 h 3113589"/>
                <a:gd name="csX44" fmla="*/ 4039580 w 4745662"/>
                <a:gd name="csY44" fmla="*/ 405114 h 3113589"/>
                <a:gd name="csX45" fmla="*/ 3958558 w 4745662"/>
                <a:gd name="csY45" fmla="*/ 393539 h 3113589"/>
                <a:gd name="csX46" fmla="*/ 3622892 w 4745662"/>
                <a:gd name="csY46" fmla="*/ 405114 h 3113589"/>
                <a:gd name="csX47" fmla="*/ 3518720 w 4745662"/>
                <a:gd name="csY47" fmla="*/ 416688 h 3113589"/>
                <a:gd name="csX48" fmla="*/ 3333525 w 4745662"/>
                <a:gd name="csY48" fmla="*/ 428263 h 3113589"/>
                <a:gd name="csX49" fmla="*/ 3055732 w 4745662"/>
                <a:gd name="csY49" fmla="*/ 416688 h 3113589"/>
                <a:gd name="csX50" fmla="*/ 2905261 w 4745662"/>
                <a:gd name="csY50" fmla="*/ 393539 h 3113589"/>
                <a:gd name="csX51" fmla="*/ 2731641 w 4745662"/>
                <a:gd name="csY51" fmla="*/ 370389 h 3113589"/>
                <a:gd name="csX52" fmla="*/ 2604320 w 4745662"/>
                <a:gd name="csY52" fmla="*/ 335665 h 3113589"/>
                <a:gd name="csX53" fmla="*/ 2465423 w 4745662"/>
                <a:gd name="csY53" fmla="*/ 312516 h 3113589"/>
                <a:gd name="csX54" fmla="*/ 2280228 w 4745662"/>
                <a:gd name="csY54" fmla="*/ 266217 h 3113589"/>
                <a:gd name="csX55" fmla="*/ 2199206 w 4745662"/>
                <a:gd name="csY55" fmla="*/ 231493 h 3113589"/>
                <a:gd name="csX56" fmla="*/ 1898264 w 4745662"/>
                <a:gd name="csY56" fmla="*/ 162045 h 3113589"/>
                <a:gd name="csX57" fmla="*/ 1562598 w 4745662"/>
                <a:gd name="csY57" fmla="*/ 81022 h 3113589"/>
                <a:gd name="csX58" fmla="*/ 1134335 w 4745662"/>
                <a:gd name="csY58" fmla="*/ 11574 h 3113589"/>
                <a:gd name="csX59" fmla="*/ 960715 w 4745662"/>
                <a:gd name="csY59" fmla="*/ 0 h 3113589"/>
                <a:gd name="csX60" fmla="*/ 312532 w 4745662"/>
                <a:gd name="csY60" fmla="*/ 23149 h 3113589"/>
                <a:gd name="csX61" fmla="*/ 150487 w 4745662"/>
                <a:gd name="csY61" fmla="*/ 57873 h 3113589"/>
                <a:gd name="csX62" fmla="*/ 81039 w 4745662"/>
                <a:gd name="csY62" fmla="*/ 92597 h 3113589"/>
                <a:gd name="csX63" fmla="*/ 46315 w 4745662"/>
                <a:gd name="csY63" fmla="*/ 138896 h 3113589"/>
                <a:gd name="csX64" fmla="*/ 11591 w 4745662"/>
                <a:gd name="csY64" fmla="*/ 219919 h 3113589"/>
                <a:gd name="csX65" fmla="*/ 11591 w 4745662"/>
                <a:gd name="csY65" fmla="*/ 358815 h 3113589"/>
                <a:gd name="csX66" fmla="*/ 46315 w 4745662"/>
                <a:gd name="csY66" fmla="*/ 416688 h 3113589"/>
                <a:gd name="csX67" fmla="*/ 219935 w 4745662"/>
                <a:gd name="csY67" fmla="*/ 567159 h 3113589"/>
                <a:gd name="csX68" fmla="*/ 300958 w 4745662"/>
                <a:gd name="csY68" fmla="*/ 601883 h 3113589"/>
                <a:gd name="csX69" fmla="*/ 381980 w 4745662"/>
                <a:gd name="csY69" fmla="*/ 613458 h 3113589"/>
                <a:gd name="csX70" fmla="*/ 474578 w 4745662"/>
                <a:gd name="csY70" fmla="*/ 636607 h 3113589"/>
                <a:gd name="csX71" fmla="*/ 590325 w 4745662"/>
                <a:gd name="csY71" fmla="*/ 671331 h 3113589"/>
                <a:gd name="csX72" fmla="*/ 810244 w 4745662"/>
                <a:gd name="csY72" fmla="*/ 717630 h 3113589"/>
                <a:gd name="csX73" fmla="*/ 949140 w 4745662"/>
                <a:gd name="csY73" fmla="*/ 752354 h 3113589"/>
                <a:gd name="csX74" fmla="*/ 1041737 w 4745662"/>
                <a:gd name="csY74" fmla="*/ 763929 h 3113589"/>
                <a:gd name="csX75" fmla="*/ 1134335 w 4745662"/>
                <a:gd name="csY75" fmla="*/ 787078 h 3113589"/>
                <a:gd name="csX76" fmla="*/ 1284806 w 4745662"/>
                <a:gd name="csY76" fmla="*/ 810227 h 3113589"/>
                <a:gd name="csX77" fmla="*/ 1470001 w 4745662"/>
                <a:gd name="csY77" fmla="*/ 833377 h 3113589"/>
                <a:gd name="csX78" fmla="*/ 1562598 w 4745662"/>
                <a:gd name="csY78" fmla="*/ 856526 h 3113589"/>
                <a:gd name="csX79" fmla="*/ 1632046 w 4745662"/>
                <a:gd name="csY79" fmla="*/ 879676 h 3113589"/>
                <a:gd name="csX80" fmla="*/ 1724644 w 4745662"/>
                <a:gd name="csY80" fmla="*/ 891250 h 3113589"/>
                <a:gd name="csX81" fmla="*/ 1782517 w 4745662"/>
                <a:gd name="csY81" fmla="*/ 914400 h 3113589"/>
                <a:gd name="csX82" fmla="*/ 1828816 w 4745662"/>
                <a:gd name="csY82" fmla="*/ 925974 h 3113589"/>
                <a:gd name="csX83" fmla="*/ 1909839 w 4745662"/>
                <a:gd name="csY83" fmla="*/ 972273 h 3113589"/>
                <a:gd name="csX84" fmla="*/ 1932988 w 4745662"/>
                <a:gd name="csY84" fmla="*/ 1018572 h 3113589"/>
                <a:gd name="csX85" fmla="*/ 1967712 w 4745662"/>
                <a:gd name="csY85" fmla="*/ 1064870 h 3113589"/>
                <a:gd name="csX86" fmla="*/ 1979287 w 4745662"/>
                <a:gd name="csY86" fmla="*/ 1122744 h 3113589"/>
                <a:gd name="csX87" fmla="*/ 2002436 w 4745662"/>
                <a:gd name="csY87" fmla="*/ 1157468 h 3113589"/>
                <a:gd name="csX88" fmla="*/ 2014011 w 4745662"/>
                <a:gd name="csY88" fmla="*/ 1192192 h 3113589"/>
                <a:gd name="csX89" fmla="*/ 1990861 w 4745662"/>
                <a:gd name="csY89" fmla="*/ 1481559 h 3113589"/>
                <a:gd name="csX90" fmla="*/ 1956137 w 4745662"/>
                <a:gd name="csY90" fmla="*/ 1516283 h 3113589"/>
                <a:gd name="csX91" fmla="*/ 1840391 w 4745662"/>
                <a:gd name="csY91" fmla="*/ 1655179 h 3113589"/>
                <a:gd name="csX92" fmla="*/ 1736218 w 4745662"/>
                <a:gd name="csY92" fmla="*/ 1747777 h 3113589"/>
                <a:gd name="csX93" fmla="*/ 1666770 w 4745662"/>
                <a:gd name="csY93" fmla="*/ 1770926 h 3113589"/>
                <a:gd name="csX94" fmla="*/ 1608897 w 4745662"/>
                <a:gd name="csY94" fmla="*/ 1805650 h 3113589"/>
                <a:gd name="csX95" fmla="*/ 1470001 w 4745662"/>
                <a:gd name="csY95" fmla="*/ 1875098 h 3113589"/>
                <a:gd name="csX96" fmla="*/ 1400553 w 4745662"/>
                <a:gd name="csY96" fmla="*/ 1921397 h 3113589"/>
                <a:gd name="csX97" fmla="*/ 1226932 w 4745662"/>
                <a:gd name="csY97" fmla="*/ 2025569 h 3113589"/>
                <a:gd name="csX98" fmla="*/ 1076461 w 4745662"/>
                <a:gd name="csY98" fmla="*/ 2106592 h 3113589"/>
                <a:gd name="csX99" fmla="*/ 1041737 w 4745662"/>
                <a:gd name="csY99" fmla="*/ 2118167 h 3113589"/>
                <a:gd name="csX0" fmla="*/ 1041737 w 4745662"/>
                <a:gd name="csY0" fmla="*/ 2118167 h 3113589"/>
                <a:gd name="csX1" fmla="*/ 844968 w 4745662"/>
                <a:gd name="csY1" fmla="*/ 2465407 h 3113589"/>
                <a:gd name="csX2" fmla="*/ 856542 w 4745662"/>
                <a:gd name="csY2" fmla="*/ 2534855 h 3113589"/>
                <a:gd name="csX3" fmla="*/ 879692 w 4745662"/>
                <a:gd name="csY3" fmla="*/ 2592729 h 3113589"/>
                <a:gd name="csX4" fmla="*/ 949140 w 4745662"/>
                <a:gd name="csY4" fmla="*/ 2720050 h 3113589"/>
                <a:gd name="csX5" fmla="*/ 1053312 w 4745662"/>
                <a:gd name="csY5" fmla="*/ 2858946 h 3113589"/>
                <a:gd name="csX6" fmla="*/ 1273231 w 4745662"/>
                <a:gd name="csY6" fmla="*/ 2974693 h 3113589"/>
                <a:gd name="csX7" fmla="*/ 1597322 w 4745662"/>
                <a:gd name="csY7" fmla="*/ 3078865 h 3113589"/>
                <a:gd name="csX8" fmla="*/ 1794092 w 4745662"/>
                <a:gd name="csY8" fmla="*/ 3090440 h 3113589"/>
                <a:gd name="csX9" fmla="*/ 2257079 w 4745662"/>
                <a:gd name="csY9" fmla="*/ 3113589 h 3113589"/>
                <a:gd name="csX10" fmla="*/ 2546446 w 4745662"/>
                <a:gd name="csY10" fmla="*/ 3044141 h 3113589"/>
                <a:gd name="csX11" fmla="*/ 2685342 w 4745662"/>
                <a:gd name="csY11" fmla="*/ 3020992 h 3113589"/>
                <a:gd name="csX12" fmla="*/ 2847388 w 4745662"/>
                <a:gd name="csY12" fmla="*/ 2986268 h 3113589"/>
                <a:gd name="csX13" fmla="*/ 3102031 w 4745662"/>
                <a:gd name="csY13" fmla="*/ 2916820 h 3113589"/>
                <a:gd name="csX14" fmla="*/ 3321950 w 4745662"/>
                <a:gd name="csY14" fmla="*/ 2847372 h 3113589"/>
                <a:gd name="csX15" fmla="*/ 3414547 w 4745662"/>
                <a:gd name="csY15" fmla="*/ 2812648 h 3113589"/>
                <a:gd name="csX16" fmla="*/ 3483996 w 4745662"/>
                <a:gd name="csY16" fmla="*/ 2777924 h 3113589"/>
                <a:gd name="csX17" fmla="*/ 3565018 w 4745662"/>
                <a:gd name="csY17" fmla="*/ 2754774 h 3113589"/>
                <a:gd name="csX18" fmla="*/ 3761788 w 4745662"/>
                <a:gd name="csY18" fmla="*/ 2673751 h 3113589"/>
                <a:gd name="csX19" fmla="*/ 3854385 w 4745662"/>
                <a:gd name="csY19" fmla="*/ 2639027 h 3113589"/>
                <a:gd name="csX20" fmla="*/ 3935408 w 4745662"/>
                <a:gd name="csY20" fmla="*/ 2592729 h 3113589"/>
                <a:gd name="csX21" fmla="*/ 4004856 w 4745662"/>
                <a:gd name="csY21" fmla="*/ 2558005 h 3113589"/>
                <a:gd name="csX22" fmla="*/ 4190051 w 4745662"/>
                <a:gd name="csY22" fmla="*/ 2384384 h 3113589"/>
                <a:gd name="csX23" fmla="*/ 4282649 w 4745662"/>
                <a:gd name="csY23" fmla="*/ 2326511 h 3113589"/>
                <a:gd name="csX24" fmla="*/ 4502568 w 4745662"/>
                <a:gd name="csY24" fmla="*/ 2129741 h 3113589"/>
                <a:gd name="csX25" fmla="*/ 4595165 w 4745662"/>
                <a:gd name="csY25" fmla="*/ 1979270 h 3113589"/>
                <a:gd name="csX26" fmla="*/ 4676188 w 4745662"/>
                <a:gd name="csY26" fmla="*/ 1840374 h 3113589"/>
                <a:gd name="csX27" fmla="*/ 4722487 w 4745662"/>
                <a:gd name="csY27" fmla="*/ 1689903 h 3113589"/>
                <a:gd name="csX28" fmla="*/ 4734061 w 4745662"/>
                <a:gd name="csY28" fmla="*/ 1597306 h 3113589"/>
                <a:gd name="csX29" fmla="*/ 4745636 w 4745662"/>
                <a:gd name="csY29" fmla="*/ 1539432 h 3113589"/>
                <a:gd name="csX30" fmla="*/ 4710912 w 4745662"/>
                <a:gd name="csY30" fmla="*/ 1145893 h 3113589"/>
                <a:gd name="csX31" fmla="*/ 4687763 w 4745662"/>
                <a:gd name="csY31" fmla="*/ 1018572 h 3113589"/>
                <a:gd name="csX32" fmla="*/ 4676188 w 4745662"/>
                <a:gd name="csY32" fmla="*/ 972273 h 3113589"/>
                <a:gd name="csX33" fmla="*/ 4629889 w 4745662"/>
                <a:gd name="csY33" fmla="*/ 856526 h 3113589"/>
                <a:gd name="csX34" fmla="*/ 4595165 w 4745662"/>
                <a:gd name="csY34" fmla="*/ 821802 h 3113589"/>
                <a:gd name="csX35" fmla="*/ 4537292 w 4745662"/>
                <a:gd name="csY35" fmla="*/ 706055 h 3113589"/>
                <a:gd name="csX36" fmla="*/ 4514142 w 4745662"/>
                <a:gd name="csY36" fmla="*/ 671331 h 3113589"/>
                <a:gd name="csX37" fmla="*/ 4456269 w 4745662"/>
                <a:gd name="csY37" fmla="*/ 648182 h 3113589"/>
                <a:gd name="csX38" fmla="*/ 4421545 w 4745662"/>
                <a:gd name="csY38" fmla="*/ 613458 h 3113589"/>
                <a:gd name="csX39" fmla="*/ 4386821 w 4745662"/>
                <a:gd name="csY39" fmla="*/ 590308 h 3113589"/>
                <a:gd name="csX40" fmla="*/ 4328947 w 4745662"/>
                <a:gd name="csY40" fmla="*/ 544010 h 3113589"/>
                <a:gd name="csX41" fmla="*/ 4247925 w 4745662"/>
                <a:gd name="csY41" fmla="*/ 474562 h 3113589"/>
                <a:gd name="csX42" fmla="*/ 4155327 w 4745662"/>
                <a:gd name="csY42" fmla="*/ 439838 h 3113589"/>
                <a:gd name="csX43" fmla="*/ 4039580 w 4745662"/>
                <a:gd name="csY43" fmla="*/ 405114 h 3113589"/>
                <a:gd name="csX44" fmla="*/ 3958558 w 4745662"/>
                <a:gd name="csY44" fmla="*/ 393539 h 3113589"/>
                <a:gd name="csX45" fmla="*/ 3622892 w 4745662"/>
                <a:gd name="csY45" fmla="*/ 405114 h 3113589"/>
                <a:gd name="csX46" fmla="*/ 3518720 w 4745662"/>
                <a:gd name="csY46" fmla="*/ 416688 h 3113589"/>
                <a:gd name="csX47" fmla="*/ 3333525 w 4745662"/>
                <a:gd name="csY47" fmla="*/ 428263 h 3113589"/>
                <a:gd name="csX48" fmla="*/ 3055732 w 4745662"/>
                <a:gd name="csY48" fmla="*/ 416688 h 3113589"/>
                <a:gd name="csX49" fmla="*/ 2905261 w 4745662"/>
                <a:gd name="csY49" fmla="*/ 393539 h 3113589"/>
                <a:gd name="csX50" fmla="*/ 2731641 w 4745662"/>
                <a:gd name="csY50" fmla="*/ 370389 h 3113589"/>
                <a:gd name="csX51" fmla="*/ 2604320 w 4745662"/>
                <a:gd name="csY51" fmla="*/ 335665 h 3113589"/>
                <a:gd name="csX52" fmla="*/ 2465423 w 4745662"/>
                <a:gd name="csY52" fmla="*/ 312516 h 3113589"/>
                <a:gd name="csX53" fmla="*/ 2280228 w 4745662"/>
                <a:gd name="csY53" fmla="*/ 266217 h 3113589"/>
                <a:gd name="csX54" fmla="*/ 2199206 w 4745662"/>
                <a:gd name="csY54" fmla="*/ 231493 h 3113589"/>
                <a:gd name="csX55" fmla="*/ 1898264 w 4745662"/>
                <a:gd name="csY55" fmla="*/ 162045 h 3113589"/>
                <a:gd name="csX56" fmla="*/ 1562598 w 4745662"/>
                <a:gd name="csY56" fmla="*/ 81022 h 3113589"/>
                <a:gd name="csX57" fmla="*/ 1134335 w 4745662"/>
                <a:gd name="csY57" fmla="*/ 11574 h 3113589"/>
                <a:gd name="csX58" fmla="*/ 960715 w 4745662"/>
                <a:gd name="csY58" fmla="*/ 0 h 3113589"/>
                <a:gd name="csX59" fmla="*/ 312532 w 4745662"/>
                <a:gd name="csY59" fmla="*/ 23149 h 3113589"/>
                <a:gd name="csX60" fmla="*/ 150487 w 4745662"/>
                <a:gd name="csY60" fmla="*/ 57873 h 3113589"/>
                <a:gd name="csX61" fmla="*/ 81039 w 4745662"/>
                <a:gd name="csY61" fmla="*/ 92597 h 3113589"/>
                <a:gd name="csX62" fmla="*/ 46315 w 4745662"/>
                <a:gd name="csY62" fmla="*/ 138896 h 3113589"/>
                <a:gd name="csX63" fmla="*/ 11591 w 4745662"/>
                <a:gd name="csY63" fmla="*/ 219919 h 3113589"/>
                <a:gd name="csX64" fmla="*/ 11591 w 4745662"/>
                <a:gd name="csY64" fmla="*/ 358815 h 3113589"/>
                <a:gd name="csX65" fmla="*/ 46315 w 4745662"/>
                <a:gd name="csY65" fmla="*/ 416688 h 3113589"/>
                <a:gd name="csX66" fmla="*/ 219935 w 4745662"/>
                <a:gd name="csY66" fmla="*/ 567159 h 3113589"/>
                <a:gd name="csX67" fmla="*/ 300958 w 4745662"/>
                <a:gd name="csY67" fmla="*/ 601883 h 3113589"/>
                <a:gd name="csX68" fmla="*/ 381980 w 4745662"/>
                <a:gd name="csY68" fmla="*/ 613458 h 3113589"/>
                <a:gd name="csX69" fmla="*/ 474578 w 4745662"/>
                <a:gd name="csY69" fmla="*/ 636607 h 3113589"/>
                <a:gd name="csX70" fmla="*/ 590325 w 4745662"/>
                <a:gd name="csY70" fmla="*/ 671331 h 3113589"/>
                <a:gd name="csX71" fmla="*/ 810244 w 4745662"/>
                <a:gd name="csY71" fmla="*/ 717630 h 3113589"/>
                <a:gd name="csX72" fmla="*/ 949140 w 4745662"/>
                <a:gd name="csY72" fmla="*/ 752354 h 3113589"/>
                <a:gd name="csX73" fmla="*/ 1041737 w 4745662"/>
                <a:gd name="csY73" fmla="*/ 763929 h 3113589"/>
                <a:gd name="csX74" fmla="*/ 1134335 w 4745662"/>
                <a:gd name="csY74" fmla="*/ 787078 h 3113589"/>
                <a:gd name="csX75" fmla="*/ 1284806 w 4745662"/>
                <a:gd name="csY75" fmla="*/ 810227 h 3113589"/>
                <a:gd name="csX76" fmla="*/ 1470001 w 4745662"/>
                <a:gd name="csY76" fmla="*/ 833377 h 3113589"/>
                <a:gd name="csX77" fmla="*/ 1562598 w 4745662"/>
                <a:gd name="csY77" fmla="*/ 856526 h 3113589"/>
                <a:gd name="csX78" fmla="*/ 1632046 w 4745662"/>
                <a:gd name="csY78" fmla="*/ 879676 h 3113589"/>
                <a:gd name="csX79" fmla="*/ 1724644 w 4745662"/>
                <a:gd name="csY79" fmla="*/ 891250 h 3113589"/>
                <a:gd name="csX80" fmla="*/ 1782517 w 4745662"/>
                <a:gd name="csY80" fmla="*/ 914400 h 3113589"/>
                <a:gd name="csX81" fmla="*/ 1828816 w 4745662"/>
                <a:gd name="csY81" fmla="*/ 925974 h 3113589"/>
                <a:gd name="csX82" fmla="*/ 1909839 w 4745662"/>
                <a:gd name="csY82" fmla="*/ 972273 h 3113589"/>
                <a:gd name="csX83" fmla="*/ 1932988 w 4745662"/>
                <a:gd name="csY83" fmla="*/ 1018572 h 3113589"/>
                <a:gd name="csX84" fmla="*/ 1967712 w 4745662"/>
                <a:gd name="csY84" fmla="*/ 1064870 h 3113589"/>
                <a:gd name="csX85" fmla="*/ 1979287 w 4745662"/>
                <a:gd name="csY85" fmla="*/ 1122744 h 3113589"/>
                <a:gd name="csX86" fmla="*/ 2002436 w 4745662"/>
                <a:gd name="csY86" fmla="*/ 1157468 h 3113589"/>
                <a:gd name="csX87" fmla="*/ 2014011 w 4745662"/>
                <a:gd name="csY87" fmla="*/ 1192192 h 3113589"/>
                <a:gd name="csX88" fmla="*/ 1990861 w 4745662"/>
                <a:gd name="csY88" fmla="*/ 1481559 h 3113589"/>
                <a:gd name="csX89" fmla="*/ 1956137 w 4745662"/>
                <a:gd name="csY89" fmla="*/ 1516283 h 3113589"/>
                <a:gd name="csX90" fmla="*/ 1840391 w 4745662"/>
                <a:gd name="csY90" fmla="*/ 1655179 h 3113589"/>
                <a:gd name="csX91" fmla="*/ 1736218 w 4745662"/>
                <a:gd name="csY91" fmla="*/ 1747777 h 3113589"/>
                <a:gd name="csX92" fmla="*/ 1666770 w 4745662"/>
                <a:gd name="csY92" fmla="*/ 1770926 h 3113589"/>
                <a:gd name="csX93" fmla="*/ 1608897 w 4745662"/>
                <a:gd name="csY93" fmla="*/ 1805650 h 3113589"/>
                <a:gd name="csX94" fmla="*/ 1470001 w 4745662"/>
                <a:gd name="csY94" fmla="*/ 1875098 h 3113589"/>
                <a:gd name="csX95" fmla="*/ 1400553 w 4745662"/>
                <a:gd name="csY95" fmla="*/ 1921397 h 3113589"/>
                <a:gd name="csX96" fmla="*/ 1226932 w 4745662"/>
                <a:gd name="csY96" fmla="*/ 2025569 h 3113589"/>
                <a:gd name="csX97" fmla="*/ 1076461 w 4745662"/>
                <a:gd name="csY97" fmla="*/ 2106592 h 3113589"/>
                <a:gd name="csX98" fmla="*/ 1041737 w 4745662"/>
                <a:gd name="csY98" fmla="*/ 2118167 h 3113589"/>
                <a:gd name="csX0" fmla="*/ 1041737 w 4745662"/>
                <a:gd name="csY0" fmla="*/ 2118167 h 3113589"/>
                <a:gd name="csX1" fmla="*/ 879258 w 4745662"/>
                <a:gd name="csY1" fmla="*/ 2339677 h 3113589"/>
                <a:gd name="csX2" fmla="*/ 856542 w 4745662"/>
                <a:gd name="csY2" fmla="*/ 2534855 h 3113589"/>
                <a:gd name="csX3" fmla="*/ 879692 w 4745662"/>
                <a:gd name="csY3" fmla="*/ 2592729 h 3113589"/>
                <a:gd name="csX4" fmla="*/ 949140 w 4745662"/>
                <a:gd name="csY4" fmla="*/ 2720050 h 3113589"/>
                <a:gd name="csX5" fmla="*/ 1053312 w 4745662"/>
                <a:gd name="csY5" fmla="*/ 2858946 h 3113589"/>
                <a:gd name="csX6" fmla="*/ 1273231 w 4745662"/>
                <a:gd name="csY6" fmla="*/ 2974693 h 3113589"/>
                <a:gd name="csX7" fmla="*/ 1597322 w 4745662"/>
                <a:gd name="csY7" fmla="*/ 3078865 h 3113589"/>
                <a:gd name="csX8" fmla="*/ 1794092 w 4745662"/>
                <a:gd name="csY8" fmla="*/ 3090440 h 3113589"/>
                <a:gd name="csX9" fmla="*/ 2257079 w 4745662"/>
                <a:gd name="csY9" fmla="*/ 3113589 h 3113589"/>
                <a:gd name="csX10" fmla="*/ 2546446 w 4745662"/>
                <a:gd name="csY10" fmla="*/ 3044141 h 3113589"/>
                <a:gd name="csX11" fmla="*/ 2685342 w 4745662"/>
                <a:gd name="csY11" fmla="*/ 3020992 h 3113589"/>
                <a:gd name="csX12" fmla="*/ 2847388 w 4745662"/>
                <a:gd name="csY12" fmla="*/ 2986268 h 3113589"/>
                <a:gd name="csX13" fmla="*/ 3102031 w 4745662"/>
                <a:gd name="csY13" fmla="*/ 2916820 h 3113589"/>
                <a:gd name="csX14" fmla="*/ 3321950 w 4745662"/>
                <a:gd name="csY14" fmla="*/ 2847372 h 3113589"/>
                <a:gd name="csX15" fmla="*/ 3414547 w 4745662"/>
                <a:gd name="csY15" fmla="*/ 2812648 h 3113589"/>
                <a:gd name="csX16" fmla="*/ 3483996 w 4745662"/>
                <a:gd name="csY16" fmla="*/ 2777924 h 3113589"/>
                <a:gd name="csX17" fmla="*/ 3565018 w 4745662"/>
                <a:gd name="csY17" fmla="*/ 2754774 h 3113589"/>
                <a:gd name="csX18" fmla="*/ 3761788 w 4745662"/>
                <a:gd name="csY18" fmla="*/ 2673751 h 3113589"/>
                <a:gd name="csX19" fmla="*/ 3854385 w 4745662"/>
                <a:gd name="csY19" fmla="*/ 2639027 h 3113589"/>
                <a:gd name="csX20" fmla="*/ 3935408 w 4745662"/>
                <a:gd name="csY20" fmla="*/ 2592729 h 3113589"/>
                <a:gd name="csX21" fmla="*/ 4004856 w 4745662"/>
                <a:gd name="csY21" fmla="*/ 2558005 h 3113589"/>
                <a:gd name="csX22" fmla="*/ 4190051 w 4745662"/>
                <a:gd name="csY22" fmla="*/ 2384384 h 3113589"/>
                <a:gd name="csX23" fmla="*/ 4282649 w 4745662"/>
                <a:gd name="csY23" fmla="*/ 2326511 h 3113589"/>
                <a:gd name="csX24" fmla="*/ 4502568 w 4745662"/>
                <a:gd name="csY24" fmla="*/ 2129741 h 3113589"/>
                <a:gd name="csX25" fmla="*/ 4595165 w 4745662"/>
                <a:gd name="csY25" fmla="*/ 1979270 h 3113589"/>
                <a:gd name="csX26" fmla="*/ 4676188 w 4745662"/>
                <a:gd name="csY26" fmla="*/ 1840374 h 3113589"/>
                <a:gd name="csX27" fmla="*/ 4722487 w 4745662"/>
                <a:gd name="csY27" fmla="*/ 1689903 h 3113589"/>
                <a:gd name="csX28" fmla="*/ 4734061 w 4745662"/>
                <a:gd name="csY28" fmla="*/ 1597306 h 3113589"/>
                <a:gd name="csX29" fmla="*/ 4745636 w 4745662"/>
                <a:gd name="csY29" fmla="*/ 1539432 h 3113589"/>
                <a:gd name="csX30" fmla="*/ 4710912 w 4745662"/>
                <a:gd name="csY30" fmla="*/ 1145893 h 3113589"/>
                <a:gd name="csX31" fmla="*/ 4687763 w 4745662"/>
                <a:gd name="csY31" fmla="*/ 1018572 h 3113589"/>
                <a:gd name="csX32" fmla="*/ 4676188 w 4745662"/>
                <a:gd name="csY32" fmla="*/ 972273 h 3113589"/>
                <a:gd name="csX33" fmla="*/ 4629889 w 4745662"/>
                <a:gd name="csY33" fmla="*/ 856526 h 3113589"/>
                <a:gd name="csX34" fmla="*/ 4595165 w 4745662"/>
                <a:gd name="csY34" fmla="*/ 821802 h 3113589"/>
                <a:gd name="csX35" fmla="*/ 4537292 w 4745662"/>
                <a:gd name="csY35" fmla="*/ 706055 h 3113589"/>
                <a:gd name="csX36" fmla="*/ 4514142 w 4745662"/>
                <a:gd name="csY36" fmla="*/ 671331 h 3113589"/>
                <a:gd name="csX37" fmla="*/ 4456269 w 4745662"/>
                <a:gd name="csY37" fmla="*/ 648182 h 3113589"/>
                <a:gd name="csX38" fmla="*/ 4421545 w 4745662"/>
                <a:gd name="csY38" fmla="*/ 613458 h 3113589"/>
                <a:gd name="csX39" fmla="*/ 4386821 w 4745662"/>
                <a:gd name="csY39" fmla="*/ 590308 h 3113589"/>
                <a:gd name="csX40" fmla="*/ 4328947 w 4745662"/>
                <a:gd name="csY40" fmla="*/ 544010 h 3113589"/>
                <a:gd name="csX41" fmla="*/ 4247925 w 4745662"/>
                <a:gd name="csY41" fmla="*/ 474562 h 3113589"/>
                <a:gd name="csX42" fmla="*/ 4155327 w 4745662"/>
                <a:gd name="csY42" fmla="*/ 439838 h 3113589"/>
                <a:gd name="csX43" fmla="*/ 4039580 w 4745662"/>
                <a:gd name="csY43" fmla="*/ 405114 h 3113589"/>
                <a:gd name="csX44" fmla="*/ 3958558 w 4745662"/>
                <a:gd name="csY44" fmla="*/ 393539 h 3113589"/>
                <a:gd name="csX45" fmla="*/ 3622892 w 4745662"/>
                <a:gd name="csY45" fmla="*/ 405114 h 3113589"/>
                <a:gd name="csX46" fmla="*/ 3518720 w 4745662"/>
                <a:gd name="csY46" fmla="*/ 416688 h 3113589"/>
                <a:gd name="csX47" fmla="*/ 3333525 w 4745662"/>
                <a:gd name="csY47" fmla="*/ 428263 h 3113589"/>
                <a:gd name="csX48" fmla="*/ 3055732 w 4745662"/>
                <a:gd name="csY48" fmla="*/ 416688 h 3113589"/>
                <a:gd name="csX49" fmla="*/ 2905261 w 4745662"/>
                <a:gd name="csY49" fmla="*/ 393539 h 3113589"/>
                <a:gd name="csX50" fmla="*/ 2731641 w 4745662"/>
                <a:gd name="csY50" fmla="*/ 370389 h 3113589"/>
                <a:gd name="csX51" fmla="*/ 2604320 w 4745662"/>
                <a:gd name="csY51" fmla="*/ 335665 h 3113589"/>
                <a:gd name="csX52" fmla="*/ 2465423 w 4745662"/>
                <a:gd name="csY52" fmla="*/ 312516 h 3113589"/>
                <a:gd name="csX53" fmla="*/ 2280228 w 4745662"/>
                <a:gd name="csY53" fmla="*/ 266217 h 3113589"/>
                <a:gd name="csX54" fmla="*/ 2199206 w 4745662"/>
                <a:gd name="csY54" fmla="*/ 231493 h 3113589"/>
                <a:gd name="csX55" fmla="*/ 1898264 w 4745662"/>
                <a:gd name="csY55" fmla="*/ 162045 h 3113589"/>
                <a:gd name="csX56" fmla="*/ 1562598 w 4745662"/>
                <a:gd name="csY56" fmla="*/ 81022 h 3113589"/>
                <a:gd name="csX57" fmla="*/ 1134335 w 4745662"/>
                <a:gd name="csY57" fmla="*/ 11574 h 3113589"/>
                <a:gd name="csX58" fmla="*/ 960715 w 4745662"/>
                <a:gd name="csY58" fmla="*/ 0 h 3113589"/>
                <a:gd name="csX59" fmla="*/ 312532 w 4745662"/>
                <a:gd name="csY59" fmla="*/ 23149 h 3113589"/>
                <a:gd name="csX60" fmla="*/ 150487 w 4745662"/>
                <a:gd name="csY60" fmla="*/ 57873 h 3113589"/>
                <a:gd name="csX61" fmla="*/ 81039 w 4745662"/>
                <a:gd name="csY61" fmla="*/ 92597 h 3113589"/>
                <a:gd name="csX62" fmla="*/ 46315 w 4745662"/>
                <a:gd name="csY62" fmla="*/ 138896 h 3113589"/>
                <a:gd name="csX63" fmla="*/ 11591 w 4745662"/>
                <a:gd name="csY63" fmla="*/ 219919 h 3113589"/>
                <a:gd name="csX64" fmla="*/ 11591 w 4745662"/>
                <a:gd name="csY64" fmla="*/ 358815 h 3113589"/>
                <a:gd name="csX65" fmla="*/ 46315 w 4745662"/>
                <a:gd name="csY65" fmla="*/ 416688 h 3113589"/>
                <a:gd name="csX66" fmla="*/ 219935 w 4745662"/>
                <a:gd name="csY66" fmla="*/ 567159 h 3113589"/>
                <a:gd name="csX67" fmla="*/ 300958 w 4745662"/>
                <a:gd name="csY67" fmla="*/ 601883 h 3113589"/>
                <a:gd name="csX68" fmla="*/ 381980 w 4745662"/>
                <a:gd name="csY68" fmla="*/ 613458 h 3113589"/>
                <a:gd name="csX69" fmla="*/ 474578 w 4745662"/>
                <a:gd name="csY69" fmla="*/ 636607 h 3113589"/>
                <a:gd name="csX70" fmla="*/ 590325 w 4745662"/>
                <a:gd name="csY70" fmla="*/ 671331 h 3113589"/>
                <a:gd name="csX71" fmla="*/ 810244 w 4745662"/>
                <a:gd name="csY71" fmla="*/ 717630 h 3113589"/>
                <a:gd name="csX72" fmla="*/ 949140 w 4745662"/>
                <a:gd name="csY72" fmla="*/ 752354 h 3113589"/>
                <a:gd name="csX73" fmla="*/ 1041737 w 4745662"/>
                <a:gd name="csY73" fmla="*/ 763929 h 3113589"/>
                <a:gd name="csX74" fmla="*/ 1134335 w 4745662"/>
                <a:gd name="csY74" fmla="*/ 787078 h 3113589"/>
                <a:gd name="csX75" fmla="*/ 1284806 w 4745662"/>
                <a:gd name="csY75" fmla="*/ 810227 h 3113589"/>
                <a:gd name="csX76" fmla="*/ 1470001 w 4745662"/>
                <a:gd name="csY76" fmla="*/ 833377 h 3113589"/>
                <a:gd name="csX77" fmla="*/ 1562598 w 4745662"/>
                <a:gd name="csY77" fmla="*/ 856526 h 3113589"/>
                <a:gd name="csX78" fmla="*/ 1632046 w 4745662"/>
                <a:gd name="csY78" fmla="*/ 879676 h 3113589"/>
                <a:gd name="csX79" fmla="*/ 1724644 w 4745662"/>
                <a:gd name="csY79" fmla="*/ 891250 h 3113589"/>
                <a:gd name="csX80" fmla="*/ 1782517 w 4745662"/>
                <a:gd name="csY80" fmla="*/ 914400 h 3113589"/>
                <a:gd name="csX81" fmla="*/ 1828816 w 4745662"/>
                <a:gd name="csY81" fmla="*/ 925974 h 3113589"/>
                <a:gd name="csX82" fmla="*/ 1909839 w 4745662"/>
                <a:gd name="csY82" fmla="*/ 972273 h 3113589"/>
                <a:gd name="csX83" fmla="*/ 1932988 w 4745662"/>
                <a:gd name="csY83" fmla="*/ 1018572 h 3113589"/>
                <a:gd name="csX84" fmla="*/ 1967712 w 4745662"/>
                <a:gd name="csY84" fmla="*/ 1064870 h 3113589"/>
                <a:gd name="csX85" fmla="*/ 1979287 w 4745662"/>
                <a:gd name="csY85" fmla="*/ 1122744 h 3113589"/>
                <a:gd name="csX86" fmla="*/ 2002436 w 4745662"/>
                <a:gd name="csY86" fmla="*/ 1157468 h 3113589"/>
                <a:gd name="csX87" fmla="*/ 2014011 w 4745662"/>
                <a:gd name="csY87" fmla="*/ 1192192 h 3113589"/>
                <a:gd name="csX88" fmla="*/ 1990861 w 4745662"/>
                <a:gd name="csY88" fmla="*/ 1481559 h 3113589"/>
                <a:gd name="csX89" fmla="*/ 1956137 w 4745662"/>
                <a:gd name="csY89" fmla="*/ 1516283 h 3113589"/>
                <a:gd name="csX90" fmla="*/ 1840391 w 4745662"/>
                <a:gd name="csY90" fmla="*/ 1655179 h 3113589"/>
                <a:gd name="csX91" fmla="*/ 1736218 w 4745662"/>
                <a:gd name="csY91" fmla="*/ 1747777 h 3113589"/>
                <a:gd name="csX92" fmla="*/ 1666770 w 4745662"/>
                <a:gd name="csY92" fmla="*/ 1770926 h 3113589"/>
                <a:gd name="csX93" fmla="*/ 1608897 w 4745662"/>
                <a:gd name="csY93" fmla="*/ 1805650 h 3113589"/>
                <a:gd name="csX94" fmla="*/ 1470001 w 4745662"/>
                <a:gd name="csY94" fmla="*/ 1875098 h 3113589"/>
                <a:gd name="csX95" fmla="*/ 1400553 w 4745662"/>
                <a:gd name="csY95" fmla="*/ 1921397 h 3113589"/>
                <a:gd name="csX96" fmla="*/ 1226932 w 4745662"/>
                <a:gd name="csY96" fmla="*/ 2025569 h 3113589"/>
                <a:gd name="csX97" fmla="*/ 1076461 w 4745662"/>
                <a:gd name="csY97" fmla="*/ 2106592 h 3113589"/>
                <a:gd name="csX98" fmla="*/ 1041737 w 4745662"/>
                <a:gd name="csY98" fmla="*/ 2118167 h 31135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</a:cxnLst>
              <a:rect l="l" t="t" r="r" b="b"/>
              <a:pathLst>
                <a:path w="4745662" h="3113589">
                  <a:moveTo>
                    <a:pt x="1041737" y="2118167"/>
                  </a:moveTo>
                  <a:cubicBezTo>
                    <a:pt x="1003155" y="2177969"/>
                    <a:pt x="910124" y="2270229"/>
                    <a:pt x="879258" y="2339677"/>
                  </a:cubicBezTo>
                  <a:cubicBezTo>
                    <a:pt x="848392" y="2409125"/>
                    <a:pt x="856470" y="2492680"/>
                    <a:pt x="856542" y="2534855"/>
                  </a:cubicBezTo>
                  <a:cubicBezTo>
                    <a:pt x="856614" y="2577030"/>
                    <a:pt x="871094" y="2573814"/>
                    <a:pt x="879692" y="2592729"/>
                  </a:cubicBezTo>
                  <a:cubicBezTo>
                    <a:pt x="898524" y="2634158"/>
                    <a:pt x="923659" y="2681829"/>
                    <a:pt x="949140" y="2720050"/>
                  </a:cubicBezTo>
                  <a:cubicBezTo>
                    <a:pt x="952244" y="2724706"/>
                    <a:pt x="1037735" y="2846963"/>
                    <a:pt x="1053312" y="2858946"/>
                  </a:cubicBezTo>
                  <a:cubicBezTo>
                    <a:pt x="1077386" y="2877465"/>
                    <a:pt x="1249883" y="2964542"/>
                    <a:pt x="1273231" y="2974693"/>
                  </a:cubicBezTo>
                  <a:cubicBezTo>
                    <a:pt x="1362219" y="3013384"/>
                    <a:pt x="1502612" y="3064067"/>
                    <a:pt x="1597322" y="3078865"/>
                  </a:cubicBezTo>
                  <a:cubicBezTo>
                    <a:pt x="1662238" y="3089008"/>
                    <a:pt x="1728534" y="3086069"/>
                    <a:pt x="1794092" y="3090440"/>
                  </a:cubicBezTo>
                  <a:cubicBezTo>
                    <a:pt x="2136555" y="3113271"/>
                    <a:pt x="1711822" y="3093395"/>
                    <a:pt x="2257079" y="3113589"/>
                  </a:cubicBezTo>
                  <a:cubicBezTo>
                    <a:pt x="2615080" y="3048499"/>
                    <a:pt x="2114490" y="3143823"/>
                    <a:pt x="2546446" y="3044141"/>
                  </a:cubicBezTo>
                  <a:cubicBezTo>
                    <a:pt x="2592181" y="3033587"/>
                    <a:pt x="2639249" y="3029856"/>
                    <a:pt x="2685342" y="3020992"/>
                  </a:cubicBezTo>
                  <a:cubicBezTo>
                    <a:pt x="2739590" y="3010560"/>
                    <a:pt x="2793796" y="2999666"/>
                    <a:pt x="2847388" y="2986268"/>
                  </a:cubicBezTo>
                  <a:cubicBezTo>
                    <a:pt x="2932742" y="2964929"/>
                    <a:pt x="3017760" y="2942101"/>
                    <a:pt x="3102031" y="2916820"/>
                  </a:cubicBezTo>
                  <a:cubicBezTo>
                    <a:pt x="3194801" y="2888989"/>
                    <a:pt x="3232300" y="2879013"/>
                    <a:pt x="3321950" y="2847372"/>
                  </a:cubicBezTo>
                  <a:cubicBezTo>
                    <a:pt x="3353035" y="2836401"/>
                    <a:pt x="3384248" y="2825633"/>
                    <a:pt x="3414547" y="2812648"/>
                  </a:cubicBezTo>
                  <a:cubicBezTo>
                    <a:pt x="3438336" y="2802453"/>
                    <a:pt x="3459839" y="2787215"/>
                    <a:pt x="3483996" y="2777924"/>
                  </a:cubicBezTo>
                  <a:cubicBezTo>
                    <a:pt x="3510212" y="2767841"/>
                    <a:pt x="3538371" y="2763656"/>
                    <a:pt x="3565018" y="2754774"/>
                  </a:cubicBezTo>
                  <a:cubicBezTo>
                    <a:pt x="3673656" y="2718561"/>
                    <a:pt x="3650016" y="2719775"/>
                    <a:pt x="3761788" y="2673751"/>
                  </a:cubicBezTo>
                  <a:cubicBezTo>
                    <a:pt x="3792270" y="2661200"/>
                    <a:pt x="3824513" y="2652967"/>
                    <a:pt x="3854385" y="2639027"/>
                  </a:cubicBezTo>
                  <a:cubicBezTo>
                    <a:pt x="3882573" y="2625873"/>
                    <a:pt x="3908020" y="2607476"/>
                    <a:pt x="3935408" y="2592729"/>
                  </a:cubicBezTo>
                  <a:cubicBezTo>
                    <a:pt x="3958196" y="2580459"/>
                    <a:pt x="3984646" y="2574173"/>
                    <a:pt x="4004856" y="2558005"/>
                  </a:cubicBezTo>
                  <a:cubicBezTo>
                    <a:pt x="4218814" y="2386837"/>
                    <a:pt x="4010438" y="2516099"/>
                    <a:pt x="4190051" y="2384384"/>
                  </a:cubicBezTo>
                  <a:cubicBezTo>
                    <a:pt x="4219403" y="2362859"/>
                    <a:pt x="4253847" y="2348767"/>
                    <a:pt x="4282649" y="2326511"/>
                  </a:cubicBezTo>
                  <a:cubicBezTo>
                    <a:pt x="4327186" y="2292096"/>
                    <a:pt x="4447396" y="2191044"/>
                    <a:pt x="4502568" y="2129741"/>
                  </a:cubicBezTo>
                  <a:cubicBezTo>
                    <a:pt x="4571736" y="2052887"/>
                    <a:pt x="4535984" y="2082836"/>
                    <a:pt x="4595165" y="1979270"/>
                  </a:cubicBezTo>
                  <a:cubicBezTo>
                    <a:pt x="4647948" y="1886900"/>
                    <a:pt x="4636345" y="1935997"/>
                    <a:pt x="4676188" y="1840374"/>
                  </a:cubicBezTo>
                  <a:cubicBezTo>
                    <a:pt x="4690745" y="1805437"/>
                    <a:pt x="4712748" y="1723990"/>
                    <a:pt x="4722487" y="1689903"/>
                  </a:cubicBezTo>
                  <a:cubicBezTo>
                    <a:pt x="4726345" y="1659037"/>
                    <a:pt x="4729331" y="1628050"/>
                    <a:pt x="4734061" y="1597306"/>
                  </a:cubicBezTo>
                  <a:cubicBezTo>
                    <a:pt x="4737052" y="1577861"/>
                    <a:pt x="4746214" y="1559097"/>
                    <a:pt x="4745636" y="1539432"/>
                  </a:cubicBezTo>
                  <a:cubicBezTo>
                    <a:pt x="4735575" y="1197353"/>
                    <a:pt x="4741949" y="1311425"/>
                    <a:pt x="4710912" y="1145893"/>
                  </a:cubicBezTo>
                  <a:cubicBezTo>
                    <a:pt x="4702963" y="1103496"/>
                    <a:pt x="4696223" y="1060870"/>
                    <a:pt x="4687763" y="1018572"/>
                  </a:cubicBezTo>
                  <a:cubicBezTo>
                    <a:pt x="4684643" y="1002973"/>
                    <a:pt x="4681538" y="987254"/>
                    <a:pt x="4676188" y="972273"/>
                  </a:cubicBezTo>
                  <a:cubicBezTo>
                    <a:pt x="4662212" y="933139"/>
                    <a:pt x="4659272" y="885909"/>
                    <a:pt x="4629889" y="856526"/>
                  </a:cubicBezTo>
                  <a:lnTo>
                    <a:pt x="4595165" y="821802"/>
                  </a:lnTo>
                  <a:cubicBezTo>
                    <a:pt x="4563315" y="726250"/>
                    <a:pt x="4588713" y="778044"/>
                    <a:pt x="4537292" y="706055"/>
                  </a:cubicBezTo>
                  <a:cubicBezTo>
                    <a:pt x="4529206" y="694735"/>
                    <a:pt x="4525462" y="679417"/>
                    <a:pt x="4514142" y="671331"/>
                  </a:cubicBezTo>
                  <a:cubicBezTo>
                    <a:pt x="4497235" y="659255"/>
                    <a:pt x="4475560" y="655898"/>
                    <a:pt x="4456269" y="648182"/>
                  </a:cubicBezTo>
                  <a:cubicBezTo>
                    <a:pt x="4444694" y="636607"/>
                    <a:pt x="4434120" y="623937"/>
                    <a:pt x="4421545" y="613458"/>
                  </a:cubicBezTo>
                  <a:cubicBezTo>
                    <a:pt x="4410858" y="604552"/>
                    <a:pt x="4396658" y="600145"/>
                    <a:pt x="4386821" y="590308"/>
                  </a:cubicBezTo>
                  <a:cubicBezTo>
                    <a:pt x="4334468" y="537954"/>
                    <a:pt x="4396548" y="566542"/>
                    <a:pt x="4328947" y="544010"/>
                  </a:cubicBezTo>
                  <a:cubicBezTo>
                    <a:pt x="4291248" y="506310"/>
                    <a:pt x="4289059" y="498067"/>
                    <a:pt x="4247925" y="474562"/>
                  </a:cubicBezTo>
                  <a:cubicBezTo>
                    <a:pt x="4190724" y="441876"/>
                    <a:pt x="4215298" y="457829"/>
                    <a:pt x="4155327" y="439838"/>
                  </a:cubicBezTo>
                  <a:cubicBezTo>
                    <a:pt x="4108845" y="425893"/>
                    <a:pt x="4084742" y="413325"/>
                    <a:pt x="4039580" y="405114"/>
                  </a:cubicBezTo>
                  <a:cubicBezTo>
                    <a:pt x="4012738" y="400234"/>
                    <a:pt x="3985565" y="397397"/>
                    <a:pt x="3958558" y="393539"/>
                  </a:cubicBezTo>
                  <a:lnTo>
                    <a:pt x="3622892" y="405114"/>
                  </a:lnTo>
                  <a:cubicBezTo>
                    <a:pt x="3588003" y="406950"/>
                    <a:pt x="3553546" y="413902"/>
                    <a:pt x="3518720" y="416688"/>
                  </a:cubicBezTo>
                  <a:cubicBezTo>
                    <a:pt x="3457065" y="421620"/>
                    <a:pt x="3395257" y="424405"/>
                    <a:pt x="3333525" y="428263"/>
                  </a:cubicBezTo>
                  <a:cubicBezTo>
                    <a:pt x="3240927" y="424405"/>
                    <a:pt x="3148107" y="424178"/>
                    <a:pt x="3055732" y="416688"/>
                  </a:cubicBezTo>
                  <a:cubicBezTo>
                    <a:pt x="3005151" y="412587"/>
                    <a:pt x="2955498" y="400716"/>
                    <a:pt x="2905261" y="393539"/>
                  </a:cubicBezTo>
                  <a:lnTo>
                    <a:pt x="2731641" y="370389"/>
                  </a:lnTo>
                  <a:cubicBezTo>
                    <a:pt x="2689201" y="358814"/>
                    <a:pt x="2647306" y="345010"/>
                    <a:pt x="2604320" y="335665"/>
                  </a:cubicBezTo>
                  <a:cubicBezTo>
                    <a:pt x="2558454" y="325694"/>
                    <a:pt x="2510959" y="323900"/>
                    <a:pt x="2465423" y="312516"/>
                  </a:cubicBezTo>
                  <a:cubicBezTo>
                    <a:pt x="2221970" y="251653"/>
                    <a:pt x="2520404" y="296240"/>
                    <a:pt x="2280228" y="266217"/>
                  </a:cubicBezTo>
                  <a:cubicBezTo>
                    <a:pt x="2253221" y="254642"/>
                    <a:pt x="2227395" y="239784"/>
                    <a:pt x="2199206" y="231493"/>
                  </a:cubicBezTo>
                  <a:cubicBezTo>
                    <a:pt x="1887010" y="139671"/>
                    <a:pt x="2338423" y="308765"/>
                    <a:pt x="1898264" y="162045"/>
                  </a:cubicBezTo>
                  <a:cubicBezTo>
                    <a:pt x="1719439" y="102437"/>
                    <a:pt x="1829981" y="134498"/>
                    <a:pt x="1562598" y="81022"/>
                  </a:cubicBezTo>
                  <a:cubicBezTo>
                    <a:pt x="1423838" y="53270"/>
                    <a:pt x="1270985" y="20683"/>
                    <a:pt x="1134335" y="11574"/>
                  </a:cubicBezTo>
                  <a:lnTo>
                    <a:pt x="960715" y="0"/>
                  </a:lnTo>
                  <a:cubicBezTo>
                    <a:pt x="495954" y="9682"/>
                    <a:pt x="568460" y="-10976"/>
                    <a:pt x="312532" y="23149"/>
                  </a:cubicBezTo>
                  <a:cubicBezTo>
                    <a:pt x="248832" y="31643"/>
                    <a:pt x="211279" y="34491"/>
                    <a:pt x="150487" y="57873"/>
                  </a:cubicBezTo>
                  <a:cubicBezTo>
                    <a:pt x="126330" y="67164"/>
                    <a:pt x="104188" y="81022"/>
                    <a:pt x="81039" y="92597"/>
                  </a:cubicBezTo>
                  <a:cubicBezTo>
                    <a:pt x="69464" y="108030"/>
                    <a:pt x="56539" y="122537"/>
                    <a:pt x="46315" y="138896"/>
                  </a:cubicBezTo>
                  <a:cubicBezTo>
                    <a:pt x="25880" y="171592"/>
                    <a:pt x="22843" y="186161"/>
                    <a:pt x="11591" y="219919"/>
                  </a:cubicBezTo>
                  <a:cubicBezTo>
                    <a:pt x="3410" y="277182"/>
                    <a:pt x="-9788" y="305366"/>
                    <a:pt x="11591" y="358815"/>
                  </a:cubicBezTo>
                  <a:cubicBezTo>
                    <a:pt x="19946" y="379703"/>
                    <a:pt x="31674" y="399607"/>
                    <a:pt x="46315" y="416688"/>
                  </a:cubicBezTo>
                  <a:cubicBezTo>
                    <a:pt x="97568" y="476483"/>
                    <a:pt x="150755" y="529908"/>
                    <a:pt x="219935" y="567159"/>
                  </a:cubicBezTo>
                  <a:cubicBezTo>
                    <a:pt x="245806" y="581090"/>
                    <a:pt x="272705" y="593811"/>
                    <a:pt x="300958" y="601883"/>
                  </a:cubicBezTo>
                  <a:cubicBezTo>
                    <a:pt x="327190" y="609378"/>
                    <a:pt x="355228" y="608108"/>
                    <a:pt x="381980" y="613458"/>
                  </a:cubicBezTo>
                  <a:cubicBezTo>
                    <a:pt x="413178" y="619698"/>
                    <a:pt x="443923" y="628092"/>
                    <a:pt x="474578" y="636607"/>
                  </a:cubicBezTo>
                  <a:cubicBezTo>
                    <a:pt x="513390" y="647388"/>
                    <a:pt x="551370" y="661080"/>
                    <a:pt x="590325" y="671331"/>
                  </a:cubicBezTo>
                  <a:cubicBezTo>
                    <a:pt x="695952" y="699128"/>
                    <a:pt x="700493" y="691807"/>
                    <a:pt x="810244" y="717630"/>
                  </a:cubicBezTo>
                  <a:cubicBezTo>
                    <a:pt x="902946" y="739442"/>
                    <a:pt x="868792" y="739992"/>
                    <a:pt x="949140" y="752354"/>
                  </a:cubicBezTo>
                  <a:cubicBezTo>
                    <a:pt x="979884" y="757084"/>
                    <a:pt x="1011164" y="758197"/>
                    <a:pt x="1041737" y="763929"/>
                  </a:cubicBezTo>
                  <a:cubicBezTo>
                    <a:pt x="1073008" y="769792"/>
                    <a:pt x="1103081" y="781125"/>
                    <a:pt x="1134335" y="787078"/>
                  </a:cubicBezTo>
                  <a:cubicBezTo>
                    <a:pt x="1184186" y="796573"/>
                    <a:pt x="1234535" y="803293"/>
                    <a:pt x="1284806" y="810227"/>
                  </a:cubicBezTo>
                  <a:cubicBezTo>
                    <a:pt x="1346435" y="818728"/>
                    <a:pt x="1409646" y="818289"/>
                    <a:pt x="1470001" y="833377"/>
                  </a:cubicBezTo>
                  <a:cubicBezTo>
                    <a:pt x="1500867" y="841093"/>
                    <a:pt x="1532007" y="847786"/>
                    <a:pt x="1562598" y="856526"/>
                  </a:cubicBezTo>
                  <a:cubicBezTo>
                    <a:pt x="1586061" y="863230"/>
                    <a:pt x="1608186" y="874563"/>
                    <a:pt x="1632046" y="879676"/>
                  </a:cubicBezTo>
                  <a:cubicBezTo>
                    <a:pt x="1662462" y="886194"/>
                    <a:pt x="1693778" y="887392"/>
                    <a:pt x="1724644" y="891250"/>
                  </a:cubicBezTo>
                  <a:cubicBezTo>
                    <a:pt x="1743935" y="898967"/>
                    <a:pt x="1762806" y="907830"/>
                    <a:pt x="1782517" y="914400"/>
                  </a:cubicBezTo>
                  <a:cubicBezTo>
                    <a:pt x="1797609" y="919431"/>
                    <a:pt x="1814587" y="918860"/>
                    <a:pt x="1828816" y="925974"/>
                  </a:cubicBezTo>
                  <a:cubicBezTo>
                    <a:pt x="1968977" y="996053"/>
                    <a:pt x="1803623" y="936867"/>
                    <a:pt x="1909839" y="972273"/>
                  </a:cubicBezTo>
                  <a:cubicBezTo>
                    <a:pt x="1917555" y="987706"/>
                    <a:pt x="1923843" y="1003940"/>
                    <a:pt x="1932988" y="1018572"/>
                  </a:cubicBezTo>
                  <a:cubicBezTo>
                    <a:pt x="1943212" y="1034931"/>
                    <a:pt x="1959877" y="1047242"/>
                    <a:pt x="1967712" y="1064870"/>
                  </a:cubicBezTo>
                  <a:cubicBezTo>
                    <a:pt x="1975702" y="1082848"/>
                    <a:pt x="1972379" y="1104323"/>
                    <a:pt x="1979287" y="1122744"/>
                  </a:cubicBezTo>
                  <a:cubicBezTo>
                    <a:pt x="1984171" y="1135769"/>
                    <a:pt x="1996215" y="1145026"/>
                    <a:pt x="2002436" y="1157468"/>
                  </a:cubicBezTo>
                  <a:cubicBezTo>
                    <a:pt x="2007892" y="1168381"/>
                    <a:pt x="2010153" y="1180617"/>
                    <a:pt x="2014011" y="1192192"/>
                  </a:cubicBezTo>
                  <a:cubicBezTo>
                    <a:pt x="2006294" y="1288648"/>
                    <a:pt x="2007871" y="1386302"/>
                    <a:pt x="1990861" y="1481559"/>
                  </a:cubicBezTo>
                  <a:cubicBezTo>
                    <a:pt x="1987983" y="1497673"/>
                    <a:pt x="1965958" y="1503188"/>
                    <a:pt x="1956137" y="1516283"/>
                  </a:cubicBezTo>
                  <a:cubicBezTo>
                    <a:pt x="1847388" y="1661283"/>
                    <a:pt x="2029634" y="1465936"/>
                    <a:pt x="1840391" y="1655179"/>
                  </a:cubicBezTo>
                  <a:cubicBezTo>
                    <a:pt x="1817047" y="1678523"/>
                    <a:pt x="1770281" y="1730746"/>
                    <a:pt x="1736218" y="1747777"/>
                  </a:cubicBezTo>
                  <a:cubicBezTo>
                    <a:pt x="1714393" y="1758690"/>
                    <a:pt x="1688984" y="1760829"/>
                    <a:pt x="1666770" y="1770926"/>
                  </a:cubicBezTo>
                  <a:cubicBezTo>
                    <a:pt x="1646289" y="1780235"/>
                    <a:pt x="1628780" y="1795124"/>
                    <a:pt x="1608897" y="1805650"/>
                  </a:cubicBezTo>
                  <a:cubicBezTo>
                    <a:pt x="1563149" y="1829870"/>
                    <a:pt x="1513071" y="1846385"/>
                    <a:pt x="1470001" y="1875098"/>
                  </a:cubicBezTo>
                  <a:cubicBezTo>
                    <a:pt x="1446852" y="1890531"/>
                    <a:pt x="1424146" y="1906651"/>
                    <a:pt x="1400553" y="1921397"/>
                  </a:cubicBezTo>
                  <a:cubicBezTo>
                    <a:pt x="1400513" y="1921422"/>
                    <a:pt x="1255889" y="2008195"/>
                    <a:pt x="1226932" y="2025569"/>
                  </a:cubicBezTo>
                  <a:cubicBezTo>
                    <a:pt x="1185392" y="2050493"/>
                    <a:pt x="1118735" y="2092500"/>
                    <a:pt x="1076461" y="2106592"/>
                  </a:cubicBezTo>
                  <a:lnTo>
                    <a:pt x="1041737" y="2118167"/>
                  </a:lnTo>
                  <a:close/>
                </a:path>
              </a:pathLst>
            </a:custGeom>
            <a:solidFill>
              <a:schemeClr val="accent4">
                <a:alpha val="2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r>
                <a:rPr lang="en-US" dirty="0">
                  <a:solidFill>
                    <a:schemeClr val="tx1"/>
                  </a:solidFill>
                  <a:highlight>
                    <a:srgbClr val="C0C0C0"/>
                  </a:highlight>
                </a:rPr>
                <a:t>Earth System Models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9AE987C-2710-5352-115B-87B717DB2326}"/>
                </a:ext>
              </a:extLst>
            </p:cNvPr>
            <p:cNvSpPr/>
            <p:nvPr/>
          </p:nvSpPr>
          <p:spPr>
            <a:xfrm>
              <a:off x="3396136" y="1825471"/>
              <a:ext cx="7569843" cy="3750198"/>
            </a:xfrm>
            <a:custGeom>
              <a:avLst/>
              <a:gdLst>
                <a:gd name="csX0" fmla="*/ 5451676 w 7465671"/>
                <a:gd name="csY0" fmla="*/ 370390 h 3750198"/>
                <a:gd name="csX1" fmla="*/ 5451676 w 7465671"/>
                <a:gd name="csY1" fmla="*/ 370390 h 3750198"/>
                <a:gd name="csX2" fmla="*/ 5254906 w 7465671"/>
                <a:gd name="csY2" fmla="*/ 358815 h 3750198"/>
                <a:gd name="csX3" fmla="*/ 5185458 w 7465671"/>
                <a:gd name="csY3" fmla="*/ 347241 h 3750198"/>
                <a:gd name="csX4" fmla="*/ 5034988 w 7465671"/>
                <a:gd name="csY4" fmla="*/ 312517 h 3750198"/>
                <a:gd name="csX5" fmla="*/ 4942390 w 7465671"/>
                <a:gd name="csY5" fmla="*/ 289367 h 3750198"/>
                <a:gd name="csX6" fmla="*/ 4826643 w 7465671"/>
                <a:gd name="csY6" fmla="*/ 266218 h 3750198"/>
                <a:gd name="csX7" fmla="*/ 4699322 w 7465671"/>
                <a:gd name="csY7" fmla="*/ 231494 h 3750198"/>
                <a:gd name="csX8" fmla="*/ 4537276 w 7465671"/>
                <a:gd name="csY8" fmla="*/ 208344 h 3750198"/>
                <a:gd name="csX9" fmla="*/ 4271058 w 7465671"/>
                <a:gd name="csY9" fmla="*/ 150471 h 3750198"/>
                <a:gd name="csX10" fmla="*/ 4120588 w 7465671"/>
                <a:gd name="csY10" fmla="*/ 115747 h 3750198"/>
                <a:gd name="csX11" fmla="*/ 3935393 w 7465671"/>
                <a:gd name="csY11" fmla="*/ 92598 h 3750198"/>
                <a:gd name="csX12" fmla="*/ 3530279 w 7465671"/>
                <a:gd name="csY12" fmla="*/ 34724 h 3750198"/>
                <a:gd name="csX13" fmla="*/ 3194613 w 7465671"/>
                <a:gd name="csY13" fmla="*/ 23150 h 3750198"/>
                <a:gd name="csX14" fmla="*/ 2627453 w 7465671"/>
                <a:gd name="csY14" fmla="*/ 0 h 3750198"/>
                <a:gd name="csX15" fmla="*/ 1875099 w 7465671"/>
                <a:gd name="csY15" fmla="*/ 11575 h 3750198"/>
                <a:gd name="csX16" fmla="*/ 1504709 w 7465671"/>
                <a:gd name="csY16" fmla="*/ 34724 h 3750198"/>
                <a:gd name="csX17" fmla="*/ 1400537 w 7465671"/>
                <a:gd name="csY17" fmla="*/ 46299 h 3750198"/>
                <a:gd name="csX18" fmla="*/ 1284790 w 7465671"/>
                <a:gd name="csY18" fmla="*/ 57874 h 3750198"/>
                <a:gd name="csX19" fmla="*/ 1076446 w 7465671"/>
                <a:gd name="csY19" fmla="*/ 104172 h 3750198"/>
                <a:gd name="csX20" fmla="*/ 763929 w 7465671"/>
                <a:gd name="csY20" fmla="*/ 162046 h 3750198"/>
                <a:gd name="csX21" fmla="*/ 601884 w 7465671"/>
                <a:gd name="csY21" fmla="*/ 208344 h 3750198"/>
                <a:gd name="csX22" fmla="*/ 347241 w 7465671"/>
                <a:gd name="csY22" fmla="*/ 312517 h 3750198"/>
                <a:gd name="csX23" fmla="*/ 289367 w 7465671"/>
                <a:gd name="csY23" fmla="*/ 347241 h 3750198"/>
                <a:gd name="csX24" fmla="*/ 243069 w 7465671"/>
                <a:gd name="csY24" fmla="*/ 370390 h 3750198"/>
                <a:gd name="csX25" fmla="*/ 208344 w 7465671"/>
                <a:gd name="csY25" fmla="*/ 405114 h 3750198"/>
                <a:gd name="csX26" fmla="*/ 173620 w 7465671"/>
                <a:gd name="csY26" fmla="*/ 428263 h 3750198"/>
                <a:gd name="csX27" fmla="*/ 150471 w 7465671"/>
                <a:gd name="csY27" fmla="*/ 462988 h 3750198"/>
                <a:gd name="csX28" fmla="*/ 69448 w 7465671"/>
                <a:gd name="csY28" fmla="*/ 578734 h 3750198"/>
                <a:gd name="csX29" fmla="*/ 57874 w 7465671"/>
                <a:gd name="csY29" fmla="*/ 613458 h 3750198"/>
                <a:gd name="csX30" fmla="*/ 34724 w 7465671"/>
                <a:gd name="csY30" fmla="*/ 659757 h 3750198"/>
                <a:gd name="csX31" fmla="*/ 0 w 7465671"/>
                <a:gd name="csY31" fmla="*/ 891251 h 3750198"/>
                <a:gd name="csX32" fmla="*/ 23150 w 7465671"/>
                <a:gd name="csY32" fmla="*/ 1088020 h 3750198"/>
                <a:gd name="csX33" fmla="*/ 46299 w 7465671"/>
                <a:gd name="csY33" fmla="*/ 1122744 h 3750198"/>
                <a:gd name="csX34" fmla="*/ 138896 w 7465671"/>
                <a:gd name="csY34" fmla="*/ 1215342 h 3750198"/>
                <a:gd name="csX35" fmla="*/ 219919 w 7465671"/>
                <a:gd name="csY35" fmla="*/ 1284790 h 3750198"/>
                <a:gd name="csX36" fmla="*/ 405114 w 7465671"/>
                <a:gd name="csY36" fmla="*/ 1354238 h 3750198"/>
                <a:gd name="csX37" fmla="*/ 486137 w 7465671"/>
                <a:gd name="csY37" fmla="*/ 1365813 h 3750198"/>
                <a:gd name="csX38" fmla="*/ 590309 w 7465671"/>
                <a:gd name="csY38" fmla="*/ 1388962 h 3750198"/>
                <a:gd name="csX39" fmla="*/ 925975 w 7465671"/>
                <a:gd name="csY39" fmla="*/ 1423686 h 3750198"/>
                <a:gd name="csX40" fmla="*/ 1006998 w 7465671"/>
                <a:gd name="csY40" fmla="*/ 1435261 h 3750198"/>
                <a:gd name="csX41" fmla="*/ 1192193 w 7465671"/>
                <a:gd name="csY41" fmla="*/ 1446836 h 3750198"/>
                <a:gd name="csX42" fmla="*/ 2083443 w 7465671"/>
                <a:gd name="csY42" fmla="*/ 1435261 h 3750198"/>
                <a:gd name="csX43" fmla="*/ 2349661 w 7465671"/>
                <a:gd name="csY43" fmla="*/ 1423686 h 3750198"/>
                <a:gd name="csX44" fmla="*/ 2963119 w 7465671"/>
                <a:gd name="csY44" fmla="*/ 1435261 h 3750198"/>
                <a:gd name="csX45" fmla="*/ 3067291 w 7465671"/>
                <a:gd name="csY45" fmla="*/ 1458410 h 3750198"/>
                <a:gd name="csX46" fmla="*/ 3113590 w 7465671"/>
                <a:gd name="csY46" fmla="*/ 1469985 h 3750198"/>
                <a:gd name="csX47" fmla="*/ 3183038 w 7465671"/>
                <a:gd name="csY47" fmla="*/ 1481560 h 3750198"/>
                <a:gd name="csX48" fmla="*/ 3206188 w 7465671"/>
                <a:gd name="csY48" fmla="*/ 1504709 h 3750198"/>
                <a:gd name="csX49" fmla="*/ 3264061 w 7465671"/>
                <a:gd name="csY49" fmla="*/ 1516284 h 3750198"/>
                <a:gd name="csX50" fmla="*/ 3298785 w 7465671"/>
                <a:gd name="csY50" fmla="*/ 1527858 h 3750198"/>
                <a:gd name="csX51" fmla="*/ 3356658 w 7465671"/>
                <a:gd name="csY51" fmla="*/ 1574157 h 3750198"/>
                <a:gd name="csX52" fmla="*/ 3402957 w 7465671"/>
                <a:gd name="csY52" fmla="*/ 1585732 h 3750198"/>
                <a:gd name="csX53" fmla="*/ 3483980 w 7465671"/>
                <a:gd name="csY53" fmla="*/ 1655180 h 3750198"/>
                <a:gd name="csX54" fmla="*/ 3588152 w 7465671"/>
                <a:gd name="csY54" fmla="*/ 1747777 h 3750198"/>
                <a:gd name="csX55" fmla="*/ 3599727 w 7465671"/>
                <a:gd name="csY55" fmla="*/ 1782501 h 3750198"/>
                <a:gd name="csX56" fmla="*/ 3703899 w 7465671"/>
                <a:gd name="csY56" fmla="*/ 1875099 h 3750198"/>
                <a:gd name="csX57" fmla="*/ 3727048 w 7465671"/>
                <a:gd name="csY57" fmla="*/ 1932972 h 3750198"/>
                <a:gd name="csX58" fmla="*/ 3761772 w 7465671"/>
                <a:gd name="csY58" fmla="*/ 1944547 h 3750198"/>
                <a:gd name="csX59" fmla="*/ 3773347 w 7465671"/>
                <a:gd name="csY59" fmla="*/ 1979271 h 3750198"/>
                <a:gd name="csX60" fmla="*/ 3819646 w 7465671"/>
                <a:gd name="csY60" fmla="*/ 2013995 h 3750198"/>
                <a:gd name="csX61" fmla="*/ 3877519 w 7465671"/>
                <a:gd name="csY61" fmla="*/ 2095018 h 3750198"/>
                <a:gd name="csX62" fmla="*/ 3900669 w 7465671"/>
                <a:gd name="csY62" fmla="*/ 2118167 h 3750198"/>
                <a:gd name="csX63" fmla="*/ 3981691 w 7465671"/>
                <a:gd name="csY63" fmla="*/ 2164466 h 3750198"/>
                <a:gd name="csX64" fmla="*/ 4027990 w 7465671"/>
                <a:gd name="csY64" fmla="*/ 2199190 h 3750198"/>
                <a:gd name="csX65" fmla="*/ 4062714 w 7465671"/>
                <a:gd name="csY65" fmla="*/ 2210765 h 3750198"/>
                <a:gd name="csX66" fmla="*/ 4120588 w 7465671"/>
                <a:gd name="csY66" fmla="*/ 2233914 h 3750198"/>
                <a:gd name="csX67" fmla="*/ 4166886 w 7465671"/>
                <a:gd name="csY67" fmla="*/ 2257063 h 3750198"/>
                <a:gd name="csX68" fmla="*/ 4201610 w 7465671"/>
                <a:gd name="csY68" fmla="*/ 2268638 h 3750198"/>
                <a:gd name="csX69" fmla="*/ 4236334 w 7465671"/>
                <a:gd name="csY69" fmla="*/ 2291788 h 3750198"/>
                <a:gd name="csX70" fmla="*/ 4305782 w 7465671"/>
                <a:gd name="csY70" fmla="*/ 2303362 h 3750198"/>
                <a:gd name="csX71" fmla="*/ 4340506 w 7465671"/>
                <a:gd name="csY71" fmla="*/ 2314937 h 3750198"/>
                <a:gd name="csX72" fmla="*/ 4409955 w 7465671"/>
                <a:gd name="csY72" fmla="*/ 2326512 h 3750198"/>
                <a:gd name="csX73" fmla="*/ 4456253 w 7465671"/>
                <a:gd name="csY73" fmla="*/ 2349661 h 3750198"/>
                <a:gd name="csX74" fmla="*/ 4514127 w 7465671"/>
                <a:gd name="csY74" fmla="*/ 2361236 h 3750198"/>
                <a:gd name="csX75" fmla="*/ 4548851 w 7465671"/>
                <a:gd name="csY75" fmla="*/ 2372810 h 3750198"/>
                <a:gd name="csX76" fmla="*/ 4595150 w 7465671"/>
                <a:gd name="csY76" fmla="*/ 2384385 h 3750198"/>
                <a:gd name="csX77" fmla="*/ 4664598 w 7465671"/>
                <a:gd name="csY77" fmla="*/ 2407534 h 3750198"/>
                <a:gd name="csX78" fmla="*/ 4699322 w 7465671"/>
                <a:gd name="csY78" fmla="*/ 2419109 h 3750198"/>
                <a:gd name="csX79" fmla="*/ 4791919 w 7465671"/>
                <a:gd name="csY79" fmla="*/ 2430684 h 3750198"/>
                <a:gd name="csX80" fmla="*/ 4872942 w 7465671"/>
                <a:gd name="csY80" fmla="*/ 2465408 h 3750198"/>
                <a:gd name="csX81" fmla="*/ 4942390 w 7465671"/>
                <a:gd name="csY81" fmla="*/ 2488557 h 3750198"/>
                <a:gd name="csX82" fmla="*/ 4977114 w 7465671"/>
                <a:gd name="csY82" fmla="*/ 2500132 h 3750198"/>
                <a:gd name="csX83" fmla="*/ 5011838 w 7465671"/>
                <a:gd name="csY83" fmla="*/ 2511706 h 3750198"/>
                <a:gd name="csX84" fmla="*/ 5104436 w 7465671"/>
                <a:gd name="csY84" fmla="*/ 2558005 h 3750198"/>
                <a:gd name="csX85" fmla="*/ 5162309 w 7465671"/>
                <a:gd name="csY85" fmla="*/ 2615879 h 3750198"/>
                <a:gd name="csX86" fmla="*/ 5289631 w 7465671"/>
                <a:gd name="csY86" fmla="*/ 2720051 h 3750198"/>
                <a:gd name="csX87" fmla="*/ 5382228 w 7465671"/>
                <a:gd name="csY87" fmla="*/ 2847372 h 3750198"/>
                <a:gd name="csX88" fmla="*/ 5416952 w 7465671"/>
                <a:gd name="csY88" fmla="*/ 2870522 h 3750198"/>
                <a:gd name="csX89" fmla="*/ 5440101 w 7465671"/>
                <a:gd name="csY89" fmla="*/ 2916820 h 3750198"/>
                <a:gd name="csX90" fmla="*/ 5486400 w 7465671"/>
                <a:gd name="csY90" fmla="*/ 2963119 h 3750198"/>
                <a:gd name="csX91" fmla="*/ 5532699 w 7465671"/>
                <a:gd name="csY91" fmla="*/ 3020993 h 3750198"/>
                <a:gd name="csX92" fmla="*/ 5590572 w 7465671"/>
                <a:gd name="csY92" fmla="*/ 3125165 h 3750198"/>
                <a:gd name="csX93" fmla="*/ 5613722 w 7465671"/>
                <a:gd name="csY93" fmla="*/ 3171463 h 3750198"/>
                <a:gd name="csX94" fmla="*/ 5671595 w 7465671"/>
                <a:gd name="csY94" fmla="*/ 3252486 h 3750198"/>
                <a:gd name="csX95" fmla="*/ 5752618 w 7465671"/>
                <a:gd name="csY95" fmla="*/ 3379808 h 3750198"/>
                <a:gd name="csX96" fmla="*/ 5775767 w 7465671"/>
                <a:gd name="csY96" fmla="*/ 3437681 h 3750198"/>
                <a:gd name="csX97" fmla="*/ 5891514 w 7465671"/>
                <a:gd name="csY97" fmla="*/ 3541853 h 3750198"/>
                <a:gd name="csX98" fmla="*/ 5926238 w 7465671"/>
                <a:gd name="csY98" fmla="*/ 3565003 h 3750198"/>
                <a:gd name="csX99" fmla="*/ 6007261 w 7465671"/>
                <a:gd name="csY99" fmla="*/ 3634451 h 3750198"/>
                <a:gd name="csX100" fmla="*/ 6157732 w 7465671"/>
                <a:gd name="csY100" fmla="*/ 3703899 h 3750198"/>
                <a:gd name="csX101" fmla="*/ 6238755 w 7465671"/>
                <a:gd name="csY101" fmla="*/ 3727048 h 3750198"/>
                <a:gd name="csX102" fmla="*/ 6377651 w 7465671"/>
                <a:gd name="csY102" fmla="*/ 3750198 h 3750198"/>
                <a:gd name="csX103" fmla="*/ 6748041 w 7465671"/>
                <a:gd name="csY103" fmla="*/ 3738623 h 3750198"/>
                <a:gd name="csX104" fmla="*/ 6852213 w 7465671"/>
                <a:gd name="csY104" fmla="*/ 3703899 h 3750198"/>
                <a:gd name="csX105" fmla="*/ 6910086 w 7465671"/>
                <a:gd name="csY105" fmla="*/ 3680750 h 3750198"/>
                <a:gd name="csX106" fmla="*/ 7037408 w 7465671"/>
                <a:gd name="csY106" fmla="*/ 3576577 h 3750198"/>
                <a:gd name="csX107" fmla="*/ 7130005 w 7465671"/>
                <a:gd name="csY107" fmla="*/ 3437681 h 3750198"/>
                <a:gd name="csX108" fmla="*/ 7141580 w 7465671"/>
                <a:gd name="csY108" fmla="*/ 3391382 h 3750198"/>
                <a:gd name="csX109" fmla="*/ 7164729 w 7465671"/>
                <a:gd name="csY109" fmla="*/ 3240912 h 3750198"/>
                <a:gd name="csX110" fmla="*/ 7153155 w 7465671"/>
                <a:gd name="csY110" fmla="*/ 2951544 h 3750198"/>
                <a:gd name="csX111" fmla="*/ 7130005 w 7465671"/>
                <a:gd name="csY111" fmla="*/ 2905246 h 3750198"/>
                <a:gd name="csX112" fmla="*/ 7106856 w 7465671"/>
                <a:gd name="csY112" fmla="*/ 2870522 h 3750198"/>
                <a:gd name="csX113" fmla="*/ 7095281 w 7465671"/>
                <a:gd name="csY113" fmla="*/ 2835798 h 3750198"/>
                <a:gd name="csX114" fmla="*/ 7060557 w 7465671"/>
                <a:gd name="csY114" fmla="*/ 2801074 h 3750198"/>
                <a:gd name="csX115" fmla="*/ 7037408 w 7465671"/>
                <a:gd name="csY115" fmla="*/ 2766350 h 3750198"/>
                <a:gd name="csX116" fmla="*/ 6991109 w 7465671"/>
                <a:gd name="csY116" fmla="*/ 2720051 h 3750198"/>
                <a:gd name="csX117" fmla="*/ 6933236 w 7465671"/>
                <a:gd name="csY117" fmla="*/ 2650603 h 3750198"/>
                <a:gd name="csX118" fmla="*/ 6875362 w 7465671"/>
                <a:gd name="csY118" fmla="*/ 2615879 h 3750198"/>
                <a:gd name="csX119" fmla="*/ 6817489 w 7465671"/>
                <a:gd name="csY119" fmla="*/ 2569580 h 3750198"/>
                <a:gd name="csX120" fmla="*/ 6771190 w 7465671"/>
                <a:gd name="csY120" fmla="*/ 2546431 h 3750198"/>
                <a:gd name="csX121" fmla="*/ 6724891 w 7465671"/>
                <a:gd name="csY121" fmla="*/ 2511706 h 3750198"/>
                <a:gd name="csX122" fmla="*/ 6678593 w 7465671"/>
                <a:gd name="csY122" fmla="*/ 2488557 h 3750198"/>
                <a:gd name="csX123" fmla="*/ 6632294 w 7465671"/>
                <a:gd name="csY123" fmla="*/ 2453833 h 3750198"/>
                <a:gd name="csX124" fmla="*/ 6551271 w 7465671"/>
                <a:gd name="csY124" fmla="*/ 2395960 h 3750198"/>
                <a:gd name="csX125" fmla="*/ 6539696 w 7465671"/>
                <a:gd name="csY125" fmla="*/ 2361236 h 3750198"/>
                <a:gd name="csX126" fmla="*/ 6562846 w 7465671"/>
                <a:gd name="csY126" fmla="*/ 2326512 h 3750198"/>
                <a:gd name="csX127" fmla="*/ 6632294 w 7465671"/>
                <a:gd name="csY127" fmla="*/ 2257063 h 3750198"/>
                <a:gd name="csX128" fmla="*/ 6713317 w 7465671"/>
                <a:gd name="csY128" fmla="*/ 2187615 h 3750198"/>
                <a:gd name="csX129" fmla="*/ 6805914 w 7465671"/>
                <a:gd name="csY129" fmla="*/ 2118167 h 3750198"/>
                <a:gd name="csX130" fmla="*/ 6910086 w 7465671"/>
                <a:gd name="csY130" fmla="*/ 2071869 h 3750198"/>
                <a:gd name="csX131" fmla="*/ 6956385 w 7465671"/>
                <a:gd name="csY131" fmla="*/ 2037144 h 3750198"/>
                <a:gd name="csX132" fmla="*/ 7025833 w 7465671"/>
                <a:gd name="csY132" fmla="*/ 2002420 h 3750198"/>
                <a:gd name="csX133" fmla="*/ 7164729 w 7465671"/>
                <a:gd name="csY133" fmla="*/ 1909823 h 3750198"/>
                <a:gd name="csX134" fmla="*/ 7292051 w 7465671"/>
                <a:gd name="csY134" fmla="*/ 1770927 h 3750198"/>
                <a:gd name="csX135" fmla="*/ 7384648 w 7465671"/>
                <a:gd name="csY135" fmla="*/ 1701479 h 3750198"/>
                <a:gd name="csX136" fmla="*/ 7396223 w 7465671"/>
                <a:gd name="csY136" fmla="*/ 1666755 h 3750198"/>
                <a:gd name="csX137" fmla="*/ 7419372 w 7465671"/>
                <a:gd name="csY137" fmla="*/ 1632031 h 3750198"/>
                <a:gd name="csX138" fmla="*/ 7430947 w 7465671"/>
                <a:gd name="csY138" fmla="*/ 1574157 h 3750198"/>
                <a:gd name="csX139" fmla="*/ 7454096 w 7465671"/>
                <a:gd name="csY139" fmla="*/ 1435261 h 3750198"/>
                <a:gd name="csX140" fmla="*/ 7465671 w 7465671"/>
                <a:gd name="csY140" fmla="*/ 1365813 h 3750198"/>
                <a:gd name="csX141" fmla="*/ 7442522 w 7465671"/>
                <a:gd name="csY141" fmla="*/ 1192193 h 3750198"/>
                <a:gd name="csX142" fmla="*/ 7407798 w 7465671"/>
                <a:gd name="csY142" fmla="*/ 1111170 h 3750198"/>
                <a:gd name="csX143" fmla="*/ 7303625 w 7465671"/>
                <a:gd name="csY143" fmla="*/ 972274 h 3750198"/>
                <a:gd name="csX144" fmla="*/ 7245752 w 7465671"/>
                <a:gd name="csY144" fmla="*/ 925975 h 3750198"/>
                <a:gd name="csX145" fmla="*/ 7153155 w 7465671"/>
                <a:gd name="csY145" fmla="*/ 833377 h 3750198"/>
                <a:gd name="csX146" fmla="*/ 7083706 w 7465671"/>
                <a:gd name="csY146" fmla="*/ 775504 h 3750198"/>
                <a:gd name="csX147" fmla="*/ 7037408 w 7465671"/>
                <a:gd name="csY147" fmla="*/ 706056 h 3750198"/>
                <a:gd name="csX148" fmla="*/ 6898512 w 7465671"/>
                <a:gd name="csY148" fmla="*/ 601884 h 3750198"/>
                <a:gd name="csX149" fmla="*/ 6794339 w 7465671"/>
                <a:gd name="csY149" fmla="*/ 520861 h 3750198"/>
                <a:gd name="csX150" fmla="*/ 6748041 w 7465671"/>
                <a:gd name="csY150" fmla="*/ 497712 h 3750198"/>
                <a:gd name="csX151" fmla="*/ 6701742 w 7465671"/>
                <a:gd name="csY151" fmla="*/ 462988 h 3750198"/>
                <a:gd name="csX152" fmla="*/ 6632294 w 7465671"/>
                <a:gd name="csY152" fmla="*/ 439838 h 3750198"/>
                <a:gd name="csX153" fmla="*/ 6562846 w 7465671"/>
                <a:gd name="csY153" fmla="*/ 405114 h 3750198"/>
                <a:gd name="csX154" fmla="*/ 6493398 w 7465671"/>
                <a:gd name="csY154" fmla="*/ 381965 h 3750198"/>
                <a:gd name="csX155" fmla="*/ 6342927 w 7465671"/>
                <a:gd name="csY155" fmla="*/ 358815 h 3750198"/>
                <a:gd name="csX156" fmla="*/ 6273479 w 7465671"/>
                <a:gd name="csY156" fmla="*/ 347241 h 3750198"/>
                <a:gd name="csX157" fmla="*/ 5787342 w 7465671"/>
                <a:gd name="csY157" fmla="*/ 335666 h 3750198"/>
                <a:gd name="csX158" fmla="*/ 5451676 w 7465671"/>
                <a:gd name="csY158" fmla="*/ 370390 h 3750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</a:cxnLst>
              <a:rect l="l" t="t" r="r" b="b"/>
              <a:pathLst>
                <a:path w="7465671" h="3750198">
                  <a:moveTo>
                    <a:pt x="5451676" y="370390"/>
                  </a:moveTo>
                  <a:lnTo>
                    <a:pt x="5451676" y="370390"/>
                  </a:lnTo>
                  <a:cubicBezTo>
                    <a:pt x="5386086" y="366532"/>
                    <a:pt x="5320362" y="364507"/>
                    <a:pt x="5254906" y="358815"/>
                  </a:cubicBezTo>
                  <a:cubicBezTo>
                    <a:pt x="5231526" y="356782"/>
                    <a:pt x="5208548" y="351439"/>
                    <a:pt x="5185458" y="347241"/>
                  </a:cubicBezTo>
                  <a:cubicBezTo>
                    <a:pt x="5120154" y="335368"/>
                    <a:pt x="5108234" y="330829"/>
                    <a:pt x="5034988" y="312517"/>
                  </a:cubicBezTo>
                  <a:cubicBezTo>
                    <a:pt x="5004122" y="304800"/>
                    <a:pt x="4973588" y="295607"/>
                    <a:pt x="4942390" y="289367"/>
                  </a:cubicBezTo>
                  <a:cubicBezTo>
                    <a:pt x="4903808" y="281651"/>
                    <a:pt x="4864919" y="275331"/>
                    <a:pt x="4826643" y="266218"/>
                  </a:cubicBezTo>
                  <a:cubicBezTo>
                    <a:pt x="4783849" y="256029"/>
                    <a:pt x="4742458" y="240121"/>
                    <a:pt x="4699322" y="231494"/>
                  </a:cubicBezTo>
                  <a:cubicBezTo>
                    <a:pt x="4645818" y="220793"/>
                    <a:pt x="4591291" y="216061"/>
                    <a:pt x="4537276" y="208344"/>
                  </a:cubicBezTo>
                  <a:cubicBezTo>
                    <a:pt x="4318977" y="142854"/>
                    <a:pt x="4529303" y="200133"/>
                    <a:pt x="4271058" y="150471"/>
                  </a:cubicBezTo>
                  <a:cubicBezTo>
                    <a:pt x="4220509" y="140750"/>
                    <a:pt x="4171314" y="124493"/>
                    <a:pt x="4120588" y="115747"/>
                  </a:cubicBezTo>
                  <a:cubicBezTo>
                    <a:pt x="4059280" y="105177"/>
                    <a:pt x="3996903" y="101918"/>
                    <a:pt x="3935393" y="92598"/>
                  </a:cubicBezTo>
                  <a:cubicBezTo>
                    <a:pt x="3735339" y="62287"/>
                    <a:pt x="3736072" y="47860"/>
                    <a:pt x="3530279" y="34724"/>
                  </a:cubicBezTo>
                  <a:cubicBezTo>
                    <a:pt x="3418551" y="27592"/>
                    <a:pt x="3306502" y="27008"/>
                    <a:pt x="3194613" y="23150"/>
                  </a:cubicBezTo>
                  <a:cubicBezTo>
                    <a:pt x="2961470" y="-165"/>
                    <a:pt x="2991942" y="0"/>
                    <a:pt x="2627453" y="0"/>
                  </a:cubicBezTo>
                  <a:cubicBezTo>
                    <a:pt x="2376639" y="0"/>
                    <a:pt x="2125884" y="7717"/>
                    <a:pt x="1875099" y="11575"/>
                  </a:cubicBezTo>
                  <a:cubicBezTo>
                    <a:pt x="1549090" y="41213"/>
                    <a:pt x="2014765" y="721"/>
                    <a:pt x="1504709" y="34724"/>
                  </a:cubicBezTo>
                  <a:cubicBezTo>
                    <a:pt x="1469849" y="37048"/>
                    <a:pt x="1435283" y="42641"/>
                    <a:pt x="1400537" y="46299"/>
                  </a:cubicBezTo>
                  <a:cubicBezTo>
                    <a:pt x="1361975" y="50358"/>
                    <a:pt x="1323136" y="52122"/>
                    <a:pt x="1284790" y="57874"/>
                  </a:cubicBezTo>
                  <a:cubicBezTo>
                    <a:pt x="966187" y="105664"/>
                    <a:pt x="1346018" y="56600"/>
                    <a:pt x="1076446" y="104172"/>
                  </a:cubicBezTo>
                  <a:cubicBezTo>
                    <a:pt x="935623" y="129023"/>
                    <a:pt x="937031" y="97132"/>
                    <a:pt x="763929" y="162046"/>
                  </a:cubicBezTo>
                  <a:cubicBezTo>
                    <a:pt x="649358" y="205010"/>
                    <a:pt x="703848" y="191351"/>
                    <a:pt x="601884" y="208344"/>
                  </a:cubicBezTo>
                  <a:cubicBezTo>
                    <a:pt x="536469" y="232875"/>
                    <a:pt x="393034" y="285041"/>
                    <a:pt x="347241" y="312517"/>
                  </a:cubicBezTo>
                  <a:cubicBezTo>
                    <a:pt x="327950" y="324092"/>
                    <a:pt x="309033" y="336315"/>
                    <a:pt x="289367" y="347241"/>
                  </a:cubicBezTo>
                  <a:cubicBezTo>
                    <a:pt x="274284" y="355620"/>
                    <a:pt x="257109" y="360361"/>
                    <a:pt x="243069" y="370390"/>
                  </a:cubicBezTo>
                  <a:cubicBezTo>
                    <a:pt x="229749" y="379904"/>
                    <a:pt x="220919" y="394635"/>
                    <a:pt x="208344" y="405114"/>
                  </a:cubicBezTo>
                  <a:cubicBezTo>
                    <a:pt x="197657" y="414019"/>
                    <a:pt x="185195" y="420547"/>
                    <a:pt x="173620" y="428263"/>
                  </a:cubicBezTo>
                  <a:cubicBezTo>
                    <a:pt x="165904" y="439838"/>
                    <a:pt x="158818" y="451859"/>
                    <a:pt x="150471" y="462988"/>
                  </a:cubicBezTo>
                  <a:cubicBezTo>
                    <a:pt x="108618" y="518792"/>
                    <a:pt x="100035" y="517559"/>
                    <a:pt x="69448" y="578734"/>
                  </a:cubicBezTo>
                  <a:cubicBezTo>
                    <a:pt x="63992" y="589647"/>
                    <a:pt x="62680" y="602244"/>
                    <a:pt x="57874" y="613458"/>
                  </a:cubicBezTo>
                  <a:cubicBezTo>
                    <a:pt x="51077" y="629318"/>
                    <a:pt x="42441" y="644324"/>
                    <a:pt x="34724" y="659757"/>
                  </a:cubicBezTo>
                  <a:cubicBezTo>
                    <a:pt x="307" y="797427"/>
                    <a:pt x="14217" y="720649"/>
                    <a:pt x="0" y="891251"/>
                  </a:cubicBezTo>
                  <a:cubicBezTo>
                    <a:pt x="7717" y="956841"/>
                    <a:pt x="10198" y="1023260"/>
                    <a:pt x="23150" y="1088020"/>
                  </a:cubicBezTo>
                  <a:cubicBezTo>
                    <a:pt x="25878" y="1101661"/>
                    <a:pt x="36942" y="1112451"/>
                    <a:pt x="46299" y="1122744"/>
                  </a:cubicBezTo>
                  <a:cubicBezTo>
                    <a:pt x="75662" y="1155043"/>
                    <a:pt x="108030" y="1184476"/>
                    <a:pt x="138896" y="1215342"/>
                  </a:cubicBezTo>
                  <a:cubicBezTo>
                    <a:pt x="170461" y="1246907"/>
                    <a:pt x="180324" y="1260043"/>
                    <a:pt x="219919" y="1284790"/>
                  </a:cubicBezTo>
                  <a:cubicBezTo>
                    <a:pt x="264860" y="1312878"/>
                    <a:pt x="377152" y="1350243"/>
                    <a:pt x="405114" y="1354238"/>
                  </a:cubicBezTo>
                  <a:cubicBezTo>
                    <a:pt x="432122" y="1358096"/>
                    <a:pt x="459295" y="1360933"/>
                    <a:pt x="486137" y="1365813"/>
                  </a:cubicBezTo>
                  <a:cubicBezTo>
                    <a:pt x="566436" y="1380413"/>
                    <a:pt x="498392" y="1376428"/>
                    <a:pt x="590309" y="1388962"/>
                  </a:cubicBezTo>
                  <a:cubicBezTo>
                    <a:pt x="892276" y="1430139"/>
                    <a:pt x="679720" y="1397765"/>
                    <a:pt x="925975" y="1423686"/>
                  </a:cubicBezTo>
                  <a:cubicBezTo>
                    <a:pt x="953107" y="1426542"/>
                    <a:pt x="979819" y="1432898"/>
                    <a:pt x="1006998" y="1435261"/>
                  </a:cubicBezTo>
                  <a:cubicBezTo>
                    <a:pt x="1068618" y="1440619"/>
                    <a:pt x="1130461" y="1442978"/>
                    <a:pt x="1192193" y="1446836"/>
                  </a:cubicBezTo>
                  <a:lnTo>
                    <a:pt x="2083443" y="1435261"/>
                  </a:lnTo>
                  <a:cubicBezTo>
                    <a:pt x="2172248" y="1433485"/>
                    <a:pt x="2260838" y="1423686"/>
                    <a:pt x="2349661" y="1423686"/>
                  </a:cubicBezTo>
                  <a:cubicBezTo>
                    <a:pt x="2554183" y="1423686"/>
                    <a:pt x="2758633" y="1431403"/>
                    <a:pt x="2963119" y="1435261"/>
                  </a:cubicBezTo>
                  <a:cubicBezTo>
                    <a:pt x="3030698" y="1457788"/>
                    <a:pt x="2965436" y="1438039"/>
                    <a:pt x="3067291" y="1458410"/>
                  </a:cubicBezTo>
                  <a:cubicBezTo>
                    <a:pt x="3082890" y="1461530"/>
                    <a:pt x="3097991" y="1466865"/>
                    <a:pt x="3113590" y="1469985"/>
                  </a:cubicBezTo>
                  <a:cubicBezTo>
                    <a:pt x="3136603" y="1474588"/>
                    <a:pt x="3159889" y="1477702"/>
                    <a:pt x="3183038" y="1481560"/>
                  </a:cubicBezTo>
                  <a:cubicBezTo>
                    <a:pt x="3190755" y="1489276"/>
                    <a:pt x="3196158" y="1500410"/>
                    <a:pt x="3206188" y="1504709"/>
                  </a:cubicBezTo>
                  <a:cubicBezTo>
                    <a:pt x="3224270" y="1512459"/>
                    <a:pt x="3244975" y="1511513"/>
                    <a:pt x="3264061" y="1516284"/>
                  </a:cubicBezTo>
                  <a:cubicBezTo>
                    <a:pt x="3275897" y="1519243"/>
                    <a:pt x="3287210" y="1524000"/>
                    <a:pt x="3298785" y="1527858"/>
                  </a:cubicBezTo>
                  <a:cubicBezTo>
                    <a:pt x="3317454" y="1546528"/>
                    <a:pt x="3331104" y="1563205"/>
                    <a:pt x="3356658" y="1574157"/>
                  </a:cubicBezTo>
                  <a:cubicBezTo>
                    <a:pt x="3371280" y="1580423"/>
                    <a:pt x="3387524" y="1581874"/>
                    <a:pt x="3402957" y="1585732"/>
                  </a:cubicBezTo>
                  <a:cubicBezTo>
                    <a:pt x="3501719" y="1684494"/>
                    <a:pt x="3365191" y="1551240"/>
                    <a:pt x="3483980" y="1655180"/>
                  </a:cubicBezTo>
                  <a:cubicBezTo>
                    <a:pt x="3654023" y="1803968"/>
                    <a:pt x="3392942" y="1591610"/>
                    <a:pt x="3588152" y="1747777"/>
                  </a:cubicBezTo>
                  <a:cubicBezTo>
                    <a:pt x="3592010" y="1759352"/>
                    <a:pt x="3592236" y="1772870"/>
                    <a:pt x="3599727" y="1782501"/>
                  </a:cubicBezTo>
                  <a:cubicBezTo>
                    <a:pt x="3642421" y="1837393"/>
                    <a:pt x="3657483" y="1844155"/>
                    <a:pt x="3703899" y="1875099"/>
                  </a:cubicBezTo>
                  <a:cubicBezTo>
                    <a:pt x="3711615" y="1894390"/>
                    <a:pt x="3713747" y="1917011"/>
                    <a:pt x="3727048" y="1932972"/>
                  </a:cubicBezTo>
                  <a:cubicBezTo>
                    <a:pt x="3734859" y="1942345"/>
                    <a:pt x="3753145" y="1935920"/>
                    <a:pt x="3761772" y="1944547"/>
                  </a:cubicBezTo>
                  <a:cubicBezTo>
                    <a:pt x="3770399" y="1953174"/>
                    <a:pt x="3765536" y="1969898"/>
                    <a:pt x="3773347" y="1979271"/>
                  </a:cubicBezTo>
                  <a:cubicBezTo>
                    <a:pt x="3785697" y="1994091"/>
                    <a:pt x="3804213" y="2002420"/>
                    <a:pt x="3819646" y="2013995"/>
                  </a:cubicBezTo>
                  <a:cubicBezTo>
                    <a:pt x="3839691" y="2044063"/>
                    <a:pt x="3853592" y="2066306"/>
                    <a:pt x="3877519" y="2095018"/>
                  </a:cubicBezTo>
                  <a:cubicBezTo>
                    <a:pt x="3884505" y="2103401"/>
                    <a:pt x="3892148" y="2111350"/>
                    <a:pt x="3900669" y="2118167"/>
                  </a:cubicBezTo>
                  <a:cubicBezTo>
                    <a:pt x="3946189" y="2154583"/>
                    <a:pt x="3927367" y="2130513"/>
                    <a:pt x="3981691" y="2164466"/>
                  </a:cubicBezTo>
                  <a:cubicBezTo>
                    <a:pt x="3998050" y="2174690"/>
                    <a:pt x="4011241" y="2189619"/>
                    <a:pt x="4027990" y="2199190"/>
                  </a:cubicBezTo>
                  <a:cubicBezTo>
                    <a:pt x="4038583" y="2205243"/>
                    <a:pt x="4051290" y="2206481"/>
                    <a:pt x="4062714" y="2210765"/>
                  </a:cubicBezTo>
                  <a:cubicBezTo>
                    <a:pt x="4082168" y="2218060"/>
                    <a:pt x="4101601" y="2225476"/>
                    <a:pt x="4120588" y="2233914"/>
                  </a:cubicBezTo>
                  <a:cubicBezTo>
                    <a:pt x="4136355" y="2240922"/>
                    <a:pt x="4151027" y="2250266"/>
                    <a:pt x="4166886" y="2257063"/>
                  </a:cubicBezTo>
                  <a:cubicBezTo>
                    <a:pt x="4178100" y="2261869"/>
                    <a:pt x="4190697" y="2263182"/>
                    <a:pt x="4201610" y="2268638"/>
                  </a:cubicBezTo>
                  <a:cubicBezTo>
                    <a:pt x="4214052" y="2274859"/>
                    <a:pt x="4223137" y="2287389"/>
                    <a:pt x="4236334" y="2291788"/>
                  </a:cubicBezTo>
                  <a:cubicBezTo>
                    <a:pt x="4258598" y="2299209"/>
                    <a:pt x="4282633" y="2299504"/>
                    <a:pt x="4305782" y="2303362"/>
                  </a:cubicBezTo>
                  <a:cubicBezTo>
                    <a:pt x="4317357" y="2307220"/>
                    <a:pt x="4328596" y="2312290"/>
                    <a:pt x="4340506" y="2314937"/>
                  </a:cubicBezTo>
                  <a:cubicBezTo>
                    <a:pt x="4363416" y="2320028"/>
                    <a:pt x="4387476" y="2319768"/>
                    <a:pt x="4409955" y="2326512"/>
                  </a:cubicBezTo>
                  <a:cubicBezTo>
                    <a:pt x="4426482" y="2331470"/>
                    <a:pt x="4439884" y="2344205"/>
                    <a:pt x="4456253" y="2349661"/>
                  </a:cubicBezTo>
                  <a:cubicBezTo>
                    <a:pt x="4474917" y="2355882"/>
                    <a:pt x="4495041" y="2356465"/>
                    <a:pt x="4514127" y="2361236"/>
                  </a:cubicBezTo>
                  <a:cubicBezTo>
                    <a:pt x="4525963" y="2364195"/>
                    <a:pt x="4537120" y="2369458"/>
                    <a:pt x="4548851" y="2372810"/>
                  </a:cubicBezTo>
                  <a:cubicBezTo>
                    <a:pt x="4564147" y="2377180"/>
                    <a:pt x="4579913" y="2379814"/>
                    <a:pt x="4595150" y="2384385"/>
                  </a:cubicBezTo>
                  <a:cubicBezTo>
                    <a:pt x="4618522" y="2391397"/>
                    <a:pt x="4641449" y="2399818"/>
                    <a:pt x="4664598" y="2407534"/>
                  </a:cubicBezTo>
                  <a:cubicBezTo>
                    <a:pt x="4676173" y="2411392"/>
                    <a:pt x="4687215" y="2417596"/>
                    <a:pt x="4699322" y="2419109"/>
                  </a:cubicBezTo>
                  <a:lnTo>
                    <a:pt x="4791919" y="2430684"/>
                  </a:lnTo>
                  <a:cubicBezTo>
                    <a:pt x="4903680" y="2467935"/>
                    <a:pt x="4729932" y="2408204"/>
                    <a:pt x="4872942" y="2465408"/>
                  </a:cubicBezTo>
                  <a:cubicBezTo>
                    <a:pt x="4895598" y="2474471"/>
                    <a:pt x="4919241" y="2480841"/>
                    <a:pt x="4942390" y="2488557"/>
                  </a:cubicBezTo>
                  <a:lnTo>
                    <a:pt x="4977114" y="2500132"/>
                  </a:lnTo>
                  <a:cubicBezTo>
                    <a:pt x="4988689" y="2503990"/>
                    <a:pt x="5000925" y="2506250"/>
                    <a:pt x="5011838" y="2511706"/>
                  </a:cubicBezTo>
                  <a:lnTo>
                    <a:pt x="5104436" y="2558005"/>
                  </a:lnTo>
                  <a:cubicBezTo>
                    <a:pt x="5123727" y="2577296"/>
                    <a:pt x="5138915" y="2601843"/>
                    <a:pt x="5162309" y="2615879"/>
                  </a:cubicBezTo>
                  <a:cubicBezTo>
                    <a:pt x="5215667" y="2647894"/>
                    <a:pt x="5251697" y="2663149"/>
                    <a:pt x="5289631" y="2720051"/>
                  </a:cubicBezTo>
                  <a:cubicBezTo>
                    <a:pt x="5311743" y="2753219"/>
                    <a:pt x="5366667" y="2836997"/>
                    <a:pt x="5382228" y="2847372"/>
                  </a:cubicBezTo>
                  <a:lnTo>
                    <a:pt x="5416952" y="2870522"/>
                  </a:lnTo>
                  <a:cubicBezTo>
                    <a:pt x="5424668" y="2885955"/>
                    <a:pt x="5429748" y="2903017"/>
                    <a:pt x="5440101" y="2916820"/>
                  </a:cubicBezTo>
                  <a:cubicBezTo>
                    <a:pt x="5453196" y="2934280"/>
                    <a:pt x="5471900" y="2946806"/>
                    <a:pt x="5486400" y="2963119"/>
                  </a:cubicBezTo>
                  <a:cubicBezTo>
                    <a:pt x="5502813" y="2981584"/>
                    <a:pt x="5517266" y="3001702"/>
                    <a:pt x="5532699" y="3020993"/>
                  </a:cubicBezTo>
                  <a:cubicBezTo>
                    <a:pt x="5578069" y="3134419"/>
                    <a:pt x="5529402" y="3027295"/>
                    <a:pt x="5590572" y="3125165"/>
                  </a:cubicBezTo>
                  <a:cubicBezTo>
                    <a:pt x="5599717" y="3139797"/>
                    <a:pt x="5604577" y="3156831"/>
                    <a:pt x="5613722" y="3171463"/>
                  </a:cubicBezTo>
                  <a:cubicBezTo>
                    <a:pt x="5638955" y="3211836"/>
                    <a:pt x="5650608" y="3214009"/>
                    <a:pt x="5671595" y="3252486"/>
                  </a:cubicBezTo>
                  <a:cubicBezTo>
                    <a:pt x="5735938" y="3370448"/>
                    <a:pt x="5688406" y="3315596"/>
                    <a:pt x="5752618" y="3379808"/>
                  </a:cubicBezTo>
                  <a:cubicBezTo>
                    <a:pt x="5760334" y="3399099"/>
                    <a:pt x="5763547" y="3420878"/>
                    <a:pt x="5775767" y="3437681"/>
                  </a:cubicBezTo>
                  <a:cubicBezTo>
                    <a:pt x="5805049" y="3477944"/>
                    <a:pt x="5850731" y="3512722"/>
                    <a:pt x="5891514" y="3541853"/>
                  </a:cubicBezTo>
                  <a:cubicBezTo>
                    <a:pt x="5902834" y="3549939"/>
                    <a:pt x="5915551" y="3556097"/>
                    <a:pt x="5926238" y="3565003"/>
                  </a:cubicBezTo>
                  <a:cubicBezTo>
                    <a:pt x="5976750" y="3607097"/>
                    <a:pt x="5945337" y="3597297"/>
                    <a:pt x="6007261" y="3634451"/>
                  </a:cubicBezTo>
                  <a:cubicBezTo>
                    <a:pt x="6036420" y="3651946"/>
                    <a:pt x="6128498" y="3693458"/>
                    <a:pt x="6157732" y="3703899"/>
                  </a:cubicBezTo>
                  <a:cubicBezTo>
                    <a:pt x="6184184" y="3713346"/>
                    <a:pt x="6211269" y="3721261"/>
                    <a:pt x="6238755" y="3727048"/>
                  </a:cubicBezTo>
                  <a:cubicBezTo>
                    <a:pt x="6284686" y="3736718"/>
                    <a:pt x="6377651" y="3750198"/>
                    <a:pt x="6377651" y="3750198"/>
                  </a:cubicBezTo>
                  <a:cubicBezTo>
                    <a:pt x="6501114" y="3746340"/>
                    <a:pt x="6625101" y="3750617"/>
                    <a:pt x="6748041" y="3738623"/>
                  </a:cubicBezTo>
                  <a:cubicBezTo>
                    <a:pt x="6784470" y="3735069"/>
                    <a:pt x="6817743" y="3716210"/>
                    <a:pt x="6852213" y="3703899"/>
                  </a:cubicBezTo>
                  <a:cubicBezTo>
                    <a:pt x="6871780" y="3696911"/>
                    <a:pt x="6891846" y="3690699"/>
                    <a:pt x="6910086" y="3680750"/>
                  </a:cubicBezTo>
                  <a:cubicBezTo>
                    <a:pt x="6961005" y="3652976"/>
                    <a:pt x="7000289" y="3621119"/>
                    <a:pt x="7037408" y="3576577"/>
                  </a:cubicBezTo>
                  <a:cubicBezTo>
                    <a:pt x="7077952" y="3527924"/>
                    <a:pt x="7098815" y="3489664"/>
                    <a:pt x="7130005" y="3437681"/>
                  </a:cubicBezTo>
                  <a:cubicBezTo>
                    <a:pt x="7133863" y="3422248"/>
                    <a:pt x="7138460" y="3406981"/>
                    <a:pt x="7141580" y="3391382"/>
                  </a:cubicBezTo>
                  <a:cubicBezTo>
                    <a:pt x="7149612" y="3351221"/>
                    <a:pt x="7159168" y="3279839"/>
                    <a:pt x="7164729" y="3240912"/>
                  </a:cubicBezTo>
                  <a:cubicBezTo>
                    <a:pt x="7160871" y="3144456"/>
                    <a:pt x="7163088" y="3047565"/>
                    <a:pt x="7153155" y="2951544"/>
                  </a:cubicBezTo>
                  <a:cubicBezTo>
                    <a:pt x="7151380" y="2934381"/>
                    <a:pt x="7138566" y="2920227"/>
                    <a:pt x="7130005" y="2905246"/>
                  </a:cubicBezTo>
                  <a:cubicBezTo>
                    <a:pt x="7123103" y="2893168"/>
                    <a:pt x="7113077" y="2882964"/>
                    <a:pt x="7106856" y="2870522"/>
                  </a:cubicBezTo>
                  <a:cubicBezTo>
                    <a:pt x="7101400" y="2859609"/>
                    <a:pt x="7102049" y="2845950"/>
                    <a:pt x="7095281" y="2835798"/>
                  </a:cubicBezTo>
                  <a:cubicBezTo>
                    <a:pt x="7086201" y="2822178"/>
                    <a:pt x="7071036" y="2813649"/>
                    <a:pt x="7060557" y="2801074"/>
                  </a:cubicBezTo>
                  <a:cubicBezTo>
                    <a:pt x="7051651" y="2790387"/>
                    <a:pt x="7046461" y="2776912"/>
                    <a:pt x="7037408" y="2766350"/>
                  </a:cubicBezTo>
                  <a:cubicBezTo>
                    <a:pt x="7023204" y="2749779"/>
                    <a:pt x="7005710" y="2736274"/>
                    <a:pt x="6991109" y="2720051"/>
                  </a:cubicBezTo>
                  <a:cubicBezTo>
                    <a:pt x="6970951" y="2697653"/>
                    <a:pt x="6955634" y="2670761"/>
                    <a:pt x="6933236" y="2650603"/>
                  </a:cubicBezTo>
                  <a:cubicBezTo>
                    <a:pt x="6916514" y="2635553"/>
                    <a:pt x="6893792" y="2628780"/>
                    <a:pt x="6875362" y="2615879"/>
                  </a:cubicBezTo>
                  <a:cubicBezTo>
                    <a:pt x="6855123" y="2601712"/>
                    <a:pt x="6838045" y="2583284"/>
                    <a:pt x="6817489" y="2569580"/>
                  </a:cubicBezTo>
                  <a:cubicBezTo>
                    <a:pt x="6803132" y="2560009"/>
                    <a:pt x="6785822" y="2555576"/>
                    <a:pt x="6771190" y="2546431"/>
                  </a:cubicBezTo>
                  <a:cubicBezTo>
                    <a:pt x="6754831" y="2536207"/>
                    <a:pt x="6741250" y="2521931"/>
                    <a:pt x="6724891" y="2511706"/>
                  </a:cubicBezTo>
                  <a:cubicBezTo>
                    <a:pt x="6710259" y="2502561"/>
                    <a:pt x="6693225" y="2497702"/>
                    <a:pt x="6678593" y="2488557"/>
                  </a:cubicBezTo>
                  <a:cubicBezTo>
                    <a:pt x="6662234" y="2478333"/>
                    <a:pt x="6647992" y="2465046"/>
                    <a:pt x="6632294" y="2453833"/>
                  </a:cubicBezTo>
                  <a:cubicBezTo>
                    <a:pt x="6513818" y="2369208"/>
                    <a:pt x="6702584" y="2509444"/>
                    <a:pt x="6551271" y="2395960"/>
                  </a:cubicBezTo>
                  <a:cubicBezTo>
                    <a:pt x="6547413" y="2384385"/>
                    <a:pt x="6537690" y="2373271"/>
                    <a:pt x="6539696" y="2361236"/>
                  </a:cubicBezTo>
                  <a:cubicBezTo>
                    <a:pt x="6541983" y="2347514"/>
                    <a:pt x="6554760" y="2337832"/>
                    <a:pt x="6562846" y="2326512"/>
                  </a:cubicBezTo>
                  <a:cubicBezTo>
                    <a:pt x="6602002" y="2271694"/>
                    <a:pt x="6584342" y="2289032"/>
                    <a:pt x="6632294" y="2257063"/>
                  </a:cubicBezTo>
                  <a:cubicBezTo>
                    <a:pt x="6654760" y="2189668"/>
                    <a:pt x="6627216" y="2245016"/>
                    <a:pt x="6713317" y="2187615"/>
                  </a:cubicBezTo>
                  <a:cubicBezTo>
                    <a:pt x="6833815" y="2107283"/>
                    <a:pt x="6637983" y="2202132"/>
                    <a:pt x="6805914" y="2118167"/>
                  </a:cubicBezTo>
                  <a:cubicBezTo>
                    <a:pt x="6860794" y="2090727"/>
                    <a:pt x="6860995" y="2102552"/>
                    <a:pt x="6910086" y="2071869"/>
                  </a:cubicBezTo>
                  <a:cubicBezTo>
                    <a:pt x="6926445" y="2061644"/>
                    <a:pt x="6939843" y="2047069"/>
                    <a:pt x="6956385" y="2037144"/>
                  </a:cubicBezTo>
                  <a:cubicBezTo>
                    <a:pt x="6978578" y="2023828"/>
                    <a:pt x="7004062" y="2016416"/>
                    <a:pt x="7025833" y="2002420"/>
                  </a:cubicBezTo>
                  <a:cubicBezTo>
                    <a:pt x="7212035" y="1882719"/>
                    <a:pt x="7048235" y="1968070"/>
                    <a:pt x="7164729" y="1909823"/>
                  </a:cubicBezTo>
                  <a:cubicBezTo>
                    <a:pt x="7200035" y="1862749"/>
                    <a:pt x="7243758" y="1799903"/>
                    <a:pt x="7292051" y="1770927"/>
                  </a:cubicBezTo>
                  <a:cubicBezTo>
                    <a:pt x="7363960" y="1727781"/>
                    <a:pt x="7334016" y="1752111"/>
                    <a:pt x="7384648" y="1701479"/>
                  </a:cubicBezTo>
                  <a:cubicBezTo>
                    <a:pt x="7388506" y="1689904"/>
                    <a:pt x="7390767" y="1677668"/>
                    <a:pt x="7396223" y="1666755"/>
                  </a:cubicBezTo>
                  <a:cubicBezTo>
                    <a:pt x="7402444" y="1654313"/>
                    <a:pt x="7414488" y="1645056"/>
                    <a:pt x="7419372" y="1632031"/>
                  </a:cubicBezTo>
                  <a:cubicBezTo>
                    <a:pt x="7426280" y="1613610"/>
                    <a:pt x="7427528" y="1593531"/>
                    <a:pt x="7430947" y="1574157"/>
                  </a:cubicBezTo>
                  <a:cubicBezTo>
                    <a:pt x="7439104" y="1527934"/>
                    <a:pt x="7446380" y="1481560"/>
                    <a:pt x="7454096" y="1435261"/>
                  </a:cubicBezTo>
                  <a:lnTo>
                    <a:pt x="7465671" y="1365813"/>
                  </a:lnTo>
                  <a:cubicBezTo>
                    <a:pt x="7463836" y="1349298"/>
                    <a:pt x="7451556" y="1221553"/>
                    <a:pt x="7442522" y="1192193"/>
                  </a:cubicBezTo>
                  <a:cubicBezTo>
                    <a:pt x="7433881" y="1164109"/>
                    <a:pt x="7421729" y="1137041"/>
                    <a:pt x="7407798" y="1111170"/>
                  </a:cubicBezTo>
                  <a:cubicBezTo>
                    <a:pt x="7387344" y="1073185"/>
                    <a:pt x="7333213" y="1001862"/>
                    <a:pt x="7303625" y="972274"/>
                  </a:cubicBezTo>
                  <a:cubicBezTo>
                    <a:pt x="7286156" y="954805"/>
                    <a:pt x="7263905" y="942732"/>
                    <a:pt x="7245752" y="925975"/>
                  </a:cubicBezTo>
                  <a:cubicBezTo>
                    <a:pt x="7213677" y="896367"/>
                    <a:pt x="7186689" y="861321"/>
                    <a:pt x="7153155" y="833377"/>
                  </a:cubicBezTo>
                  <a:cubicBezTo>
                    <a:pt x="7130005" y="814086"/>
                    <a:pt x="7103976" y="797801"/>
                    <a:pt x="7083706" y="775504"/>
                  </a:cubicBezTo>
                  <a:cubicBezTo>
                    <a:pt x="7064991" y="754918"/>
                    <a:pt x="7056123" y="726643"/>
                    <a:pt x="7037408" y="706056"/>
                  </a:cubicBezTo>
                  <a:cubicBezTo>
                    <a:pt x="6994022" y="658331"/>
                    <a:pt x="6949237" y="639082"/>
                    <a:pt x="6898512" y="601884"/>
                  </a:cubicBezTo>
                  <a:cubicBezTo>
                    <a:pt x="6863037" y="575870"/>
                    <a:pt x="6833686" y="540534"/>
                    <a:pt x="6794339" y="520861"/>
                  </a:cubicBezTo>
                  <a:cubicBezTo>
                    <a:pt x="6778906" y="513145"/>
                    <a:pt x="6762673" y="506857"/>
                    <a:pt x="6748041" y="497712"/>
                  </a:cubicBezTo>
                  <a:cubicBezTo>
                    <a:pt x="6731682" y="487488"/>
                    <a:pt x="6718997" y="471615"/>
                    <a:pt x="6701742" y="462988"/>
                  </a:cubicBezTo>
                  <a:cubicBezTo>
                    <a:pt x="6679917" y="452075"/>
                    <a:pt x="6654819" y="449223"/>
                    <a:pt x="6632294" y="439838"/>
                  </a:cubicBezTo>
                  <a:cubicBezTo>
                    <a:pt x="6608403" y="429883"/>
                    <a:pt x="6586737" y="415068"/>
                    <a:pt x="6562846" y="405114"/>
                  </a:cubicBezTo>
                  <a:cubicBezTo>
                    <a:pt x="6540322" y="395729"/>
                    <a:pt x="6517071" y="387883"/>
                    <a:pt x="6493398" y="381965"/>
                  </a:cubicBezTo>
                  <a:cubicBezTo>
                    <a:pt x="6470300" y="376190"/>
                    <a:pt x="6362019" y="361752"/>
                    <a:pt x="6342927" y="358815"/>
                  </a:cubicBezTo>
                  <a:cubicBezTo>
                    <a:pt x="6319731" y="355246"/>
                    <a:pt x="6296927" y="348218"/>
                    <a:pt x="6273479" y="347241"/>
                  </a:cubicBezTo>
                  <a:cubicBezTo>
                    <a:pt x="6111528" y="340493"/>
                    <a:pt x="5949388" y="339524"/>
                    <a:pt x="5787342" y="335666"/>
                  </a:cubicBezTo>
                  <a:cubicBezTo>
                    <a:pt x="5270390" y="360883"/>
                    <a:pt x="5507620" y="364603"/>
                    <a:pt x="5451676" y="370390"/>
                  </a:cubicBezTo>
                  <a:close/>
                </a:path>
              </a:pathLst>
            </a:custGeom>
            <a:solidFill>
              <a:schemeClr val="accent1">
                <a:alpha val="2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r"/>
              <a:r>
                <a:rPr lang="en-US" dirty="0">
                  <a:solidFill>
                    <a:schemeClr val="bg1"/>
                  </a:solidFill>
                  <a:highlight>
                    <a:srgbClr val="2455A3"/>
                  </a:highlight>
                </a:rPr>
                <a:t>Biophysical Crop Models</a:t>
              </a:r>
            </a:p>
          </p:txBody>
        </p:sp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D4710E3D-7365-4E38-DE2A-3D3700DF1ABF}"/>
                </a:ext>
              </a:extLst>
            </p:cNvPr>
            <p:cNvSpPr/>
            <p:nvPr/>
          </p:nvSpPr>
          <p:spPr>
            <a:xfrm>
              <a:off x="3396136" y="706131"/>
              <a:ext cx="8391646" cy="4710896"/>
            </a:xfrm>
            <a:custGeom>
              <a:avLst/>
              <a:gdLst>
                <a:gd name="csX0" fmla="*/ 7974957 w 8391646"/>
                <a:gd name="csY0" fmla="*/ 416689 h 4710896"/>
                <a:gd name="csX1" fmla="*/ 7974957 w 8391646"/>
                <a:gd name="csY1" fmla="*/ 416689 h 4710896"/>
                <a:gd name="csX2" fmla="*/ 7789762 w 8391646"/>
                <a:gd name="csY2" fmla="*/ 312517 h 4710896"/>
                <a:gd name="csX3" fmla="*/ 7708739 w 8391646"/>
                <a:gd name="csY3" fmla="*/ 266218 h 4710896"/>
                <a:gd name="csX4" fmla="*/ 7604567 w 8391646"/>
                <a:gd name="csY4" fmla="*/ 231494 h 4710896"/>
                <a:gd name="csX5" fmla="*/ 7396223 w 8391646"/>
                <a:gd name="csY5" fmla="*/ 150471 h 4710896"/>
                <a:gd name="csX6" fmla="*/ 7245752 w 8391646"/>
                <a:gd name="csY6" fmla="*/ 115747 h 4710896"/>
                <a:gd name="csX7" fmla="*/ 7060557 w 8391646"/>
                <a:gd name="csY7" fmla="*/ 81023 h 4710896"/>
                <a:gd name="csX8" fmla="*/ 6759615 w 8391646"/>
                <a:gd name="csY8" fmla="*/ 23149 h 4710896"/>
                <a:gd name="csX9" fmla="*/ 6377651 w 8391646"/>
                <a:gd name="csY9" fmla="*/ 0 h 4710896"/>
                <a:gd name="csX10" fmla="*/ 4664598 w 8391646"/>
                <a:gd name="csY10" fmla="*/ 11575 h 4710896"/>
                <a:gd name="csX11" fmla="*/ 4433104 w 8391646"/>
                <a:gd name="csY11" fmla="*/ 46299 h 4710896"/>
                <a:gd name="csX12" fmla="*/ 4271058 w 8391646"/>
                <a:gd name="csY12" fmla="*/ 57873 h 4710896"/>
                <a:gd name="csX13" fmla="*/ 4143737 w 8391646"/>
                <a:gd name="csY13" fmla="*/ 81023 h 4710896"/>
                <a:gd name="csX14" fmla="*/ 4027990 w 8391646"/>
                <a:gd name="csY14" fmla="*/ 127322 h 4710896"/>
                <a:gd name="csX15" fmla="*/ 3993266 w 8391646"/>
                <a:gd name="csY15" fmla="*/ 162046 h 4710896"/>
                <a:gd name="csX16" fmla="*/ 3946967 w 8391646"/>
                <a:gd name="csY16" fmla="*/ 185195 h 4710896"/>
                <a:gd name="csX17" fmla="*/ 3935392 w 8391646"/>
                <a:gd name="csY17" fmla="*/ 219919 h 4710896"/>
                <a:gd name="csX18" fmla="*/ 3900668 w 8391646"/>
                <a:gd name="csY18" fmla="*/ 254643 h 4710896"/>
                <a:gd name="csX19" fmla="*/ 3877519 w 8391646"/>
                <a:gd name="csY19" fmla="*/ 324091 h 4710896"/>
                <a:gd name="csX20" fmla="*/ 3854370 w 8391646"/>
                <a:gd name="csY20" fmla="*/ 416689 h 4710896"/>
                <a:gd name="csX21" fmla="*/ 3889094 w 8391646"/>
                <a:gd name="csY21" fmla="*/ 532436 h 4710896"/>
                <a:gd name="csX22" fmla="*/ 3923818 w 8391646"/>
                <a:gd name="csY22" fmla="*/ 590309 h 4710896"/>
                <a:gd name="csX23" fmla="*/ 3935392 w 8391646"/>
                <a:gd name="csY23" fmla="*/ 625033 h 4710896"/>
                <a:gd name="csX24" fmla="*/ 4004841 w 8391646"/>
                <a:gd name="csY24" fmla="*/ 717630 h 4710896"/>
                <a:gd name="csX25" fmla="*/ 4062714 w 8391646"/>
                <a:gd name="csY25" fmla="*/ 787079 h 4710896"/>
                <a:gd name="csX26" fmla="*/ 4097438 w 8391646"/>
                <a:gd name="csY26" fmla="*/ 833377 h 4710896"/>
                <a:gd name="csX27" fmla="*/ 4132162 w 8391646"/>
                <a:gd name="csY27" fmla="*/ 844952 h 4710896"/>
                <a:gd name="csX28" fmla="*/ 4213185 w 8391646"/>
                <a:gd name="csY28" fmla="*/ 902825 h 4710896"/>
                <a:gd name="csX29" fmla="*/ 4259484 w 8391646"/>
                <a:gd name="csY29" fmla="*/ 925975 h 4710896"/>
                <a:gd name="csX30" fmla="*/ 4294208 w 8391646"/>
                <a:gd name="csY30" fmla="*/ 949124 h 4710896"/>
                <a:gd name="csX31" fmla="*/ 4328932 w 8391646"/>
                <a:gd name="csY31" fmla="*/ 983848 h 4710896"/>
                <a:gd name="csX32" fmla="*/ 4479403 w 8391646"/>
                <a:gd name="csY32" fmla="*/ 1041722 h 4710896"/>
                <a:gd name="csX33" fmla="*/ 4583575 w 8391646"/>
                <a:gd name="csY33" fmla="*/ 1099595 h 4710896"/>
                <a:gd name="csX34" fmla="*/ 4618299 w 8391646"/>
                <a:gd name="csY34" fmla="*/ 1122744 h 4710896"/>
                <a:gd name="csX35" fmla="*/ 4676172 w 8391646"/>
                <a:gd name="csY35" fmla="*/ 1134319 h 4710896"/>
                <a:gd name="csX36" fmla="*/ 4780344 w 8391646"/>
                <a:gd name="csY36" fmla="*/ 1180618 h 4710896"/>
                <a:gd name="csX37" fmla="*/ 4872942 w 8391646"/>
                <a:gd name="csY37" fmla="*/ 1226917 h 4710896"/>
                <a:gd name="csX38" fmla="*/ 5011838 w 8391646"/>
                <a:gd name="csY38" fmla="*/ 1250066 h 4710896"/>
                <a:gd name="csX39" fmla="*/ 5069711 w 8391646"/>
                <a:gd name="csY39" fmla="*/ 1273215 h 4710896"/>
                <a:gd name="csX40" fmla="*/ 5150734 w 8391646"/>
                <a:gd name="csY40" fmla="*/ 1284790 h 4710896"/>
                <a:gd name="csX41" fmla="*/ 5208608 w 8391646"/>
                <a:gd name="csY41" fmla="*/ 1296365 h 4710896"/>
                <a:gd name="csX42" fmla="*/ 5347504 w 8391646"/>
                <a:gd name="csY42" fmla="*/ 1319514 h 4710896"/>
                <a:gd name="csX43" fmla="*/ 5625296 w 8391646"/>
                <a:gd name="csY43" fmla="*/ 1354238 h 4710896"/>
                <a:gd name="csX44" fmla="*/ 5879939 w 8391646"/>
                <a:gd name="csY44" fmla="*/ 1377387 h 4710896"/>
                <a:gd name="csX45" fmla="*/ 6065134 w 8391646"/>
                <a:gd name="csY45" fmla="*/ 1400537 h 4710896"/>
                <a:gd name="csX46" fmla="*/ 6180881 w 8391646"/>
                <a:gd name="csY46" fmla="*/ 1412111 h 4710896"/>
                <a:gd name="csX47" fmla="*/ 6319777 w 8391646"/>
                <a:gd name="csY47" fmla="*/ 1435261 h 4710896"/>
                <a:gd name="csX48" fmla="*/ 6389225 w 8391646"/>
                <a:gd name="csY48" fmla="*/ 1446836 h 4710896"/>
                <a:gd name="csX49" fmla="*/ 6528122 w 8391646"/>
                <a:gd name="csY49" fmla="*/ 1481560 h 4710896"/>
                <a:gd name="csX50" fmla="*/ 6713317 w 8391646"/>
                <a:gd name="csY50" fmla="*/ 1562582 h 4710896"/>
                <a:gd name="csX51" fmla="*/ 6736466 w 8391646"/>
                <a:gd name="csY51" fmla="*/ 1585732 h 4710896"/>
                <a:gd name="csX52" fmla="*/ 6771190 w 8391646"/>
                <a:gd name="csY52" fmla="*/ 1608881 h 4710896"/>
                <a:gd name="csX53" fmla="*/ 6805914 w 8391646"/>
                <a:gd name="csY53" fmla="*/ 1666754 h 4710896"/>
                <a:gd name="csX54" fmla="*/ 6863787 w 8391646"/>
                <a:gd name="csY54" fmla="*/ 1713053 h 4710896"/>
                <a:gd name="csX55" fmla="*/ 6886937 w 8391646"/>
                <a:gd name="csY55" fmla="*/ 1747777 h 4710896"/>
                <a:gd name="csX56" fmla="*/ 6910086 w 8391646"/>
                <a:gd name="csY56" fmla="*/ 1770927 h 4710896"/>
                <a:gd name="csX57" fmla="*/ 6979534 w 8391646"/>
                <a:gd name="csY57" fmla="*/ 1863524 h 4710896"/>
                <a:gd name="csX58" fmla="*/ 7002684 w 8391646"/>
                <a:gd name="csY58" fmla="*/ 1944547 h 4710896"/>
                <a:gd name="csX59" fmla="*/ 7060557 w 8391646"/>
                <a:gd name="csY59" fmla="*/ 2083443 h 4710896"/>
                <a:gd name="csX60" fmla="*/ 7072132 w 8391646"/>
                <a:gd name="csY60" fmla="*/ 2187615 h 4710896"/>
                <a:gd name="csX61" fmla="*/ 7083706 w 8391646"/>
                <a:gd name="csY61" fmla="*/ 2245489 h 4710896"/>
                <a:gd name="csX62" fmla="*/ 7014258 w 8391646"/>
                <a:gd name="csY62" fmla="*/ 2407534 h 4710896"/>
                <a:gd name="csX63" fmla="*/ 6898511 w 8391646"/>
                <a:gd name="csY63" fmla="*/ 2523281 h 4710896"/>
                <a:gd name="csX64" fmla="*/ 6840638 w 8391646"/>
                <a:gd name="csY64" fmla="*/ 2546430 h 4710896"/>
                <a:gd name="csX65" fmla="*/ 6748041 w 8391646"/>
                <a:gd name="csY65" fmla="*/ 2604304 h 4710896"/>
                <a:gd name="csX66" fmla="*/ 6539696 w 8391646"/>
                <a:gd name="csY66" fmla="*/ 2696901 h 4710896"/>
                <a:gd name="csX67" fmla="*/ 6319777 w 8391646"/>
                <a:gd name="csY67" fmla="*/ 2731625 h 4710896"/>
                <a:gd name="csX68" fmla="*/ 5891514 w 8391646"/>
                <a:gd name="csY68" fmla="*/ 2720051 h 4710896"/>
                <a:gd name="csX69" fmla="*/ 5717894 w 8391646"/>
                <a:gd name="csY69" fmla="*/ 2696901 h 4710896"/>
                <a:gd name="csX70" fmla="*/ 5636871 w 8391646"/>
                <a:gd name="csY70" fmla="*/ 2673752 h 4710896"/>
                <a:gd name="csX71" fmla="*/ 5301205 w 8391646"/>
                <a:gd name="csY71" fmla="*/ 2639028 h 4710896"/>
                <a:gd name="csX72" fmla="*/ 5173884 w 8391646"/>
                <a:gd name="csY72" fmla="*/ 2615879 h 4710896"/>
                <a:gd name="csX73" fmla="*/ 5034987 w 8391646"/>
                <a:gd name="csY73" fmla="*/ 2604304 h 4710896"/>
                <a:gd name="csX74" fmla="*/ 4965539 w 8391646"/>
                <a:gd name="csY74" fmla="*/ 2581154 h 4710896"/>
                <a:gd name="csX75" fmla="*/ 4872942 w 8391646"/>
                <a:gd name="csY75" fmla="*/ 2569580 h 4710896"/>
                <a:gd name="csX76" fmla="*/ 4734046 w 8391646"/>
                <a:gd name="csY76" fmla="*/ 2546430 h 4710896"/>
                <a:gd name="csX77" fmla="*/ 4676172 w 8391646"/>
                <a:gd name="csY77" fmla="*/ 2534856 h 4710896"/>
                <a:gd name="csX78" fmla="*/ 4537276 w 8391646"/>
                <a:gd name="csY78" fmla="*/ 2488557 h 4710896"/>
                <a:gd name="csX79" fmla="*/ 4467828 w 8391646"/>
                <a:gd name="csY79" fmla="*/ 2453833 h 4710896"/>
                <a:gd name="csX80" fmla="*/ 4409954 w 8391646"/>
                <a:gd name="csY80" fmla="*/ 2419109 h 4710896"/>
                <a:gd name="csX81" fmla="*/ 4340506 w 8391646"/>
                <a:gd name="csY81" fmla="*/ 2395960 h 4710896"/>
                <a:gd name="csX82" fmla="*/ 4282633 w 8391646"/>
                <a:gd name="csY82" fmla="*/ 2349661 h 4710896"/>
                <a:gd name="csX83" fmla="*/ 4155311 w 8391646"/>
                <a:gd name="csY83" fmla="*/ 2280213 h 4710896"/>
                <a:gd name="csX84" fmla="*/ 4109013 w 8391646"/>
                <a:gd name="csY84" fmla="*/ 2233914 h 4710896"/>
                <a:gd name="csX85" fmla="*/ 4016415 w 8391646"/>
                <a:gd name="csY85" fmla="*/ 2164466 h 4710896"/>
                <a:gd name="csX86" fmla="*/ 3958542 w 8391646"/>
                <a:gd name="csY86" fmla="*/ 2095018 h 4710896"/>
                <a:gd name="csX87" fmla="*/ 3912243 w 8391646"/>
                <a:gd name="csY87" fmla="*/ 2071868 h 4710896"/>
                <a:gd name="csX88" fmla="*/ 3877519 w 8391646"/>
                <a:gd name="csY88" fmla="*/ 2025570 h 4710896"/>
                <a:gd name="csX89" fmla="*/ 3854370 w 8391646"/>
                <a:gd name="csY89" fmla="*/ 1990846 h 4710896"/>
                <a:gd name="csX90" fmla="*/ 3715473 w 8391646"/>
                <a:gd name="csY90" fmla="*/ 1875099 h 4710896"/>
                <a:gd name="csX91" fmla="*/ 3565003 w 8391646"/>
                <a:gd name="csY91" fmla="*/ 1701479 h 4710896"/>
                <a:gd name="csX92" fmla="*/ 3518704 w 8391646"/>
                <a:gd name="csY92" fmla="*/ 1655180 h 4710896"/>
                <a:gd name="csX93" fmla="*/ 3483980 w 8391646"/>
                <a:gd name="csY93" fmla="*/ 1597306 h 4710896"/>
                <a:gd name="csX94" fmla="*/ 3426106 w 8391646"/>
                <a:gd name="csY94" fmla="*/ 1562582 h 4710896"/>
                <a:gd name="csX95" fmla="*/ 3321934 w 8391646"/>
                <a:gd name="csY95" fmla="*/ 1481560 h 4710896"/>
                <a:gd name="csX96" fmla="*/ 3206187 w 8391646"/>
                <a:gd name="csY96" fmla="*/ 1435261 h 4710896"/>
                <a:gd name="csX97" fmla="*/ 3171463 w 8391646"/>
                <a:gd name="csY97" fmla="*/ 1423686 h 4710896"/>
                <a:gd name="csX98" fmla="*/ 3125165 w 8391646"/>
                <a:gd name="csY98" fmla="*/ 1400537 h 4710896"/>
                <a:gd name="csX99" fmla="*/ 3078866 w 8391646"/>
                <a:gd name="csY99" fmla="*/ 1365813 h 4710896"/>
                <a:gd name="csX100" fmla="*/ 3020992 w 8391646"/>
                <a:gd name="csY100" fmla="*/ 1354238 h 4710896"/>
                <a:gd name="csX101" fmla="*/ 2963119 w 8391646"/>
                <a:gd name="csY101" fmla="*/ 1331089 h 4710896"/>
                <a:gd name="csX102" fmla="*/ 2858947 w 8391646"/>
                <a:gd name="csY102" fmla="*/ 1307939 h 4710896"/>
                <a:gd name="csX103" fmla="*/ 2812648 w 8391646"/>
                <a:gd name="csY103" fmla="*/ 1296365 h 4710896"/>
                <a:gd name="csX104" fmla="*/ 2696901 w 8391646"/>
                <a:gd name="csY104" fmla="*/ 1273215 h 4710896"/>
                <a:gd name="csX105" fmla="*/ 2592729 w 8391646"/>
                <a:gd name="csY105" fmla="*/ 1250066 h 4710896"/>
                <a:gd name="csX106" fmla="*/ 2384385 w 8391646"/>
                <a:gd name="csY106" fmla="*/ 1226917 h 4710896"/>
                <a:gd name="csX107" fmla="*/ 1041722 w 8391646"/>
                <a:gd name="csY107" fmla="*/ 1238491 h 4710896"/>
                <a:gd name="csX108" fmla="*/ 949124 w 8391646"/>
                <a:gd name="csY108" fmla="*/ 1261641 h 4710896"/>
                <a:gd name="csX109" fmla="*/ 868101 w 8391646"/>
                <a:gd name="csY109" fmla="*/ 1273215 h 4710896"/>
                <a:gd name="csX110" fmla="*/ 798653 w 8391646"/>
                <a:gd name="csY110" fmla="*/ 1296365 h 4710896"/>
                <a:gd name="csX111" fmla="*/ 729205 w 8391646"/>
                <a:gd name="csY111" fmla="*/ 1331089 h 4710896"/>
                <a:gd name="csX112" fmla="*/ 671332 w 8391646"/>
                <a:gd name="csY112" fmla="*/ 1354238 h 4710896"/>
                <a:gd name="csX113" fmla="*/ 625033 w 8391646"/>
                <a:gd name="csY113" fmla="*/ 1377387 h 4710896"/>
                <a:gd name="csX114" fmla="*/ 497711 w 8391646"/>
                <a:gd name="csY114" fmla="*/ 1423686 h 4710896"/>
                <a:gd name="csX115" fmla="*/ 428263 w 8391646"/>
                <a:gd name="csY115" fmla="*/ 1435261 h 4710896"/>
                <a:gd name="csX116" fmla="*/ 370390 w 8391646"/>
                <a:gd name="csY116" fmla="*/ 1469985 h 4710896"/>
                <a:gd name="csX117" fmla="*/ 219919 w 8391646"/>
                <a:gd name="csY117" fmla="*/ 1527858 h 4710896"/>
                <a:gd name="csX118" fmla="*/ 185195 w 8391646"/>
                <a:gd name="csY118" fmla="*/ 1562582 h 4710896"/>
                <a:gd name="csX119" fmla="*/ 104172 w 8391646"/>
                <a:gd name="csY119" fmla="*/ 1632030 h 4710896"/>
                <a:gd name="csX120" fmla="*/ 57873 w 8391646"/>
                <a:gd name="csY120" fmla="*/ 1689904 h 4710896"/>
                <a:gd name="csX121" fmla="*/ 34724 w 8391646"/>
                <a:gd name="csY121" fmla="*/ 1747777 h 4710896"/>
                <a:gd name="csX122" fmla="*/ 0 w 8391646"/>
                <a:gd name="csY122" fmla="*/ 1805651 h 4710896"/>
                <a:gd name="csX123" fmla="*/ 46299 w 8391646"/>
                <a:gd name="csY123" fmla="*/ 2060294 h 4710896"/>
                <a:gd name="csX124" fmla="*/ 115747 w 8391646"/>
                <a:gd name="csY124" fmla="*/ 2129742 h 4710896"/>
                <a:gd name="csX125" fmla="*/ 277792 w 8391646"/>
                <a:gd name="csY125" fmla="*/ 2187615 h 4710896"/>
                <a:gd name="csX126" fmla="*/ 370390 w 8391646"/>
                <a:gd name="csY126" fmla="*/ 2222339 h 4710896"/>
                <a:gd name="csX127" fmla="*/ 590309 w 8391646"/>
                <a:gd name="csY127" fmla="*/ 2280213 h 4710896"/>
                <a:gd name="csX128" fmla="*/ 763929 w 8391646"/>
                <a:gd name="csY128" fmla="*/ 2326511 h 4710896"/>
                <a:gd name="csX129" fmla="*/ 902825 w 8391646"/>
                <a:gd name="csY129" fmla="*/ 2361236 h 4710896"/>
                <a:gd name="csX130" fmla="*/ 995423 w 8391646"/>
                <a:gd name="csY130" fmla="*/ 2384385 h 4710896"/>
                <a:gd name="csX131" fmla="*/ 1180618 w 8391646"/>
                <a:gd name="csY131" fmla="*/ 2407534 h 4710896"/>
                <a:gd name="csX132" fmla="*/ 1400537 w 8391646"/>
                <a:gd name="csY132" fmla="*/ 2442258 h 4710896"/>
                <a:gd name="csX133" fmla="*/ 1632030 w 8391646"/>
                <a:gd name="csY133" fmla="*/ 2476982 h 4710896"/>
                <a:gd name="csX134" fmla="*/ 1747777 w 8391646"/>
                <a:gd name="csY134" fmla="*/ 2500132 h 4710896"/>
                <a:gd name="csX135" fmla="*/ 1967696 w 8391646"/>
                <a:gd name="csY135" fmla="*/ 2546430 h 4710896"/>
                <a:gd name="csX136" fmla="*/ 2071868 w 8391646"/>
                <a:gd name="csY136" fmla="*/ 2558005 h 4710896"/>
                <a:gd name="csX137" fmla="*/ 2349661 w 8391646"/>
                <a:gd name="csY137" fmla="*/ 2615879 h 4710896"/>
                <a:gd name="csX138" fmla="*/ 2430684 w 8391646"/>
                <a:gd name="csY138" fmla="*/ 2639028 h 4710896"/>
                <a:gd name="csX139" fmla="*/ 2569580 w 8391646"/>
                <a:gd name="csY139" fmla="*/ 2685327 h 4710896"/>
                <a:gd name="csX140" fmla="*/ 2627453 w 8391646"/>
                <a:gd name="csY140" fmla="*/ 2696901 h 4710896"/>
                <a:gd name="csX141" fmla="*/ 2731625 w 8391646"/>
                <a:gd name="csY141" fmla="*/ 2731625 h 4710896"/>
                <a:gd name="csX142" fmla="*/ 2801073 w 8391646"/>
                <a:gd name="csY142" fmla="*/ 2754775 h 4710896"/>
                <a:gd name="csX143" fmla="*/ 2905246 w 8391646"/>
                <a:gd name="csY143" fmla="*/ 2777924 h 4710896"/>
                <a:gd name="csX144" fmla="*/ 2974694 w 8391646"/>
                <a:gd name="csY144" fmla="*/ 2812648 h 4710896"/>
                <a:gd name="csX145" fmla="*/ 3020992 w 8391646"/>
                <a:gd name="csY145" fmla="*/ 2824223 h 4710896"/>
                <a:gd name="csX146" fmla="*/ 3159889 w 8391646"/>
                <a:gd name="csY146" fmla="*/ 2905246 h 4710896"/>
                <a:gd name="csX147" fmla="*/ 3217762 w 8391646"/>
                <a:gd name="csY147" fmla="*/ 2928395 h 4710896"/>
                <a:gd name="csX148" fmla="*/ 3356658 w 8391646"/>
                <a:gd name="csY148" fmla="*/ 3020992 h 4710896"/>
                <a:gd name="csX149" fmla="*/ 3402957 w 8391646"/>
                <a:gd name="csY149" fmla="*/ 3032567 h 4710896"/>
                <a:gd name="csX150" fmla="*/ 3426106 w 8391646"/>
                <a:gd name="csY150" fmla="*/ 3055717 h 4710896"/>
                <a:gd name="csX151" fmla="*/ 3518704 w 8391646"/>
                <a:gd name="csY151" fmla="*/ 3090441 h 4710896"/>
                <a:gd name="csX152" fmla="*/ 3599727 w 8391646"/>
                <a:gd name="csY152" fmla="*/ 3136739 h 4710896"/>
                <a:gd name="csX153" fmla="*/ 3634451 w 8391646"/>
                <a:gd name="csY153" fmla="*/ 3159889 h 4710896"/>
                <a:gd name="csX154" fmla="*/ 3669175 w 8391646"/>
                <a:gd name="csY154" fmla="*/ 3194613 h 4710896"/>
                <a:gd name="csX155" fmla="*/ 3703899 w 8391646"/>
                <a:gd name="csY155" fmla="*/ 3206187 h 4710896"/>
                <a:gd name="csX156" fmla="*/ 3727048 w 8391646"/>
                <a:gd name="csY156" fmla="*/ 3240911 h 4710896"/>
                <a:gd name="csX157" fmla="*/ 3819646 w 8391646"/>
                <a:gd name="csY157" fmla="*/ 3287210 h 4710896"/>
                <a:gd name="csX158" fmla="*/ 3877519 w 8391646"/>
                <a:gd name="csY158" fmla="*/ 3321934 h 4710896"/>
                <a:gd name="csX159" fmla="*/ 3946967 w 8391646"/>
                <a:gd name="csY159" fmla="*/ 3356658 h 4710896"/>
                <a:gd name="csX160" fmla="*/ 3981691 w 8391646"/>
                <a:gd name="csY160" fmla="*/ 3379808 h 4710896"/>
                <a:gd name="csX161" fmla="*/ 4004841 w 8391646"/>
                <a:gd name="csY161" fmla="*/ 3402957 h 4710896"/>
                <a:gd name="csX162" fmla="*/ 4051139 w 8391646"/>
                <a:gd name="csY162" fmla="*/ 3414532 h 4710896"/>
                <a:gd name="csX163" fmla="*/ 4109013 w 8391646"/>
                <a:gd name="csY163" fmla="*/ 3437681 h 4710896"/>
                <a:gd name="csX164" fmla="*/ 4224760 w 8391646"/>
                <a:gd name="csY164" fmla="*/ 3495554 h 4710896"/>
                <a:gd name="csX165" fmla="*/ 4317357 w 8391646"/>
                <a:gd name="csY165" fmla="*/ 3541853 h 4710896"/>
                <a:gd name="csX166" fmla="*/ 4363656 w 8391646"/>
                <a:gd name="csY166" fmla="*/ 3576577 h 4710896"/>
                <a:gd name="csX167" fmla="*/ 4409954 w 8391646"/>
                <a:gd name="csY167" fmla="*/ 3599727 h 4710896"/>
                <a:gd name="csX168" fmla="*/ 4444679 w 8391646"/>
                <a:gd name="csY168" fmla="*/ 3622876 h 4710896"/>
                <a:gd name="csX169" fmla="*/ 4479403 w 8391646"/>
                <a:gd name="csY169" fmla="*/ 3634451 h 4710896"/>
                <a:gd name="csX170" fmla="*/ 4548851 w 8391646"/>
                <a:gd name="csY170" fmla="*/ 3692324 h 4710896"/>
                <a:gd name="csX171" fmla="*/ 4583575 w 8391646"/>
                <a:gd name="csY171" fmla="*/ 3715473 h 4710896"/>
                <a:gd name="csX172" fmla="*/ 4641448 w 8391646"/>
                <a:gd name="csY172" fmla="*/ 3773347 h 4710896"/>
                <a:gd name="csX173" fmla="*/ 4676172 w 8391646"/>
                <a:gd name="csY173" fmla="*/ 3796496 h 4710896"/>
                <a:gd name="csX174" fmla="*/ 4757195 w 8391646"/>
                <a:gd name="csY174" fmla="*/ 3877519 h 4710896"/>
                <a:gd name="csX175" fmla="*/ 4884517 w 8391646"/>
                <a:gd name="csY175" fmla="*/ 3981691 h 4710896"/>
                <a:gd name="csX176" fmla="*/ 4942390 w 8391646"/>
                <a:gd name="csY176" fmla="*/ 4027990 h 4710896"/>
                <a:gd name="csX177" fmla="*/ 5000263 w 8391646"/>
                <a:gd name="csY177" fmla="*/ 4085863 h 4710896"/>
                <a:gd name="csX178" fmla="*/ 5127585 w 8391646"/>
                <a:gd name="csY178" fmla="*/ 4178461 h 4710896"/>
                <a:gd name="csX179" fmla="*/ 5208608 w 8391646"/>
                <a:gd name="csY179" fmla="*/ 4247909 h 4710896"/>
                <a:gd name="csX180" fmla="*/ 5347504 w 8391646"/>
                <a:gd name="csY180" fmla="*/ 4340506 h 4710896"/>
                <a:gd name="csX181" fmla="*/ 5393803 w 8391646"/>
                <a:gd name="csY181" fmla="*/ 4375230 h 4710896"/>
                <a:gd name="csX182" fmla="*/ 5440101 w 8391646"/>
                <a:gd name="csY182" fmla="*/ 4421529 h 4710896"/>
                <a:gd name="csX183" fmla="*/ 5509549 w 8391646"/>
                <a:gd name="csY183" fmla="*/ 4456253 h 4710896"/>
                <a:gd name="csX184" fmla="*/ 5775767 w 8391646"/>
                <a:gd name="csY184" fmla="*/ 4629873 h 4710896"/>
                <a:gd name="csX185" fmla="*/ 5926238 w 8391646"/>
                <a:gd name="csY185" fmla="*/ 4687747 h 4710896"/>
                <a:gd name="csX186" fmla="*/ 6065134 w 8391646"/>
                <a:gd name="csY186" fmla="*/ 4710896 h 4710896"/>
                <a:gd name="csX187" fmla="*/ 6400800 w 8391646"/>
                <a:gd name="csY187" fmla="*/ 4699322 h 4710896"/>
                <a:gd name="csX188" fmla="*/ 6678592 w 8391646"/>
                <a:gd name="csY188" fmla="*/ 4641448 h 4710896"/>
                <a:gd name="csX189" fmla="*/ 7083706 w 8391646"/>
                <a:gd name="csY189" fmla="*/ 4421529 h 4710896"/>
                <a:gd name="csX190" fmla="*/ 7199453 w 8391646"/>
                <a:gd name="csY190" fmla="*/ 4363656 h 4710896"/>
                <a:gd name="csX191" fmla="*/ 7280476 w 8391646"/>
                <a:gd name="csY191" fmla="*/ 4271058 h 4710896"/>
                <a:gd name="csX192" fmla="*/ 7558268 w 8391646"/>
                <a:gd name="csY192" fmla="*/ 3981691 h 4710896"/>
                <a:gd name="csX193" fmla="*/ 7627717 w 8391646"/>
                <a:gd name="csY193" fmla="*/ 3854370 h 4710896"/>
                <a:gd name="csX194" fmla="*/ 7697165 w 8391646"/>
                <a:gd name="csY194" fmla="*/ 3750198 h 4710896"/>
                <a:gd name="csX195" fmla="*/ 7731889 w 8391646"/>
                <a:gd name="csY195" fmla="*/ 3669175 h 4710896"/>
                <a:gd name="csX196" fmla="*/ 7789762 w 8391646"/>
                <a:gd name="csY196" fmla="*/ 3576577 h 4710896"/>
                <a:gd name="csX197" fmla="*/ 7836061 w 8391646"/>
                <a:gd name="csY197" fmla="*/ 3449256 h 4710896"/>
                <a:gd name="csX198" fmla="*/ 7893934 w 8391646"/>
                <a:gd name="csY198" fmla="*/ 3356658 h 4710896"/>
                <a:gd name="csX199" fmla="*/ 7951808 w 8391646"/>
                <a:gd name="csY199" fmla="*/ 3252486 h 4710896"/>
                <a:gd name="csX200" fmla="*/ 8067554 w 8391646"/>
                <a:gd name="csY200" fmla="*/ 2986268 h 4710896"/>
                <a:gd name="csX201" fmla="*/ 8125428 w 8391646"/>
                <a:gd name="csY201" fmla="*/ 2824223 h 4710896"/>
                <a:gd name="csX202" fmla="*/ 8194876 w 8391646"/>
                <a:gd name="csY202" fmla="*/ 2592729 h 4710896"/>
                <a:gd name="csX203" fmla="*/ 8229600 w 8391646"/>
                <a:gd name="csY203" fmla="*/ 2488557 h 4710896"/>
                <a:gd name="csX204" fmla="*/ 8310623 w 8391646"/>
                <a:gd name="csY204" fmla="*/ 2222339 h 4710896"/>
                <a:gd name="csX205" fmla="*/ 8333772 w 8391646"/>
                <a:gd name="csY205" fmla="*/ 2071868 h 4710896"/>
                <a:gd name="csX206" fmla="*/ 8368496 w 8391646"/>
                <a:gd name="csY206" fmla="*/ 1898248 h 4710896"/>
                <a:gd name="csX207" fmla="*/ 8380071 w 8391646"/>
                <a:gd name="csY207" fmla="*/ 1724628 h 4710896"/>
                <a:gd name="csX208" fmla="*/ 8391646 w 8391646"/>
                <a:gd name="csY208" fmla="*/ 1597306 h 4710896"/>
                <a:gd name="csX209" fmla="*/ 8380071 w 8391646"/>
                <a:gd name="csY209" fmla="*/ 1215342 h 4710896"/>
                <a:gd name="csX210" fmla="*/ 8322198 w 8391646"/>
                <a:gd name="csY210" fmla="*/ 1018572 h 4710896"/>
                <a:gd name="csX211" fmla="*/ 8252749 w 8391646"/>
                <a:gd name="csY211" fmla="*/ 856527 h 4710896"/>
                <a:gd name="csX212" fmla="*/ 8183301 w 8391646"/>
                <a:gd name="csY212" fmla="*/ 740780 h 4710896"/>
                <a:gd name="csX213" fmla="*/ 8171727 w 8391646"/>
                <a:gd name="csY213" fmla="*/ 694481 h 4710896"/>
                <a:gd name="csX214" fmla="*/ 8102279 w 8391646"/>
                <a:gd name="csY214" fmla="*/ 601884 h 4710896"/>
                <a:gd name="csX215" fmla="*/ 8079129 w 8391646"/>
                <a:gd name="csY215" fmla="*/ 532436 h 4710896"/>
                <a:gd name="csX216" fmla="*/ 8055980 w 8391646"/>
                <a:gd name="csY216" fmla="*/ 509286 h 4710896"/>
                <a:gd name="csX217" fmla="*/ 8044405 w 8391646"/>
                <a:gd name="csY217" fmla="*/ 474562 h 4710896"/>
                <a:gd name="csX218" fmla="*/ 8021256 w 8391646"/>
                <a:gd name="csY218" fmla="*/ 439838 h 4710896"/>
                <a:gd name="csX219" fmla="*/ 7974957 w 8391646"/>
                <a:gd name="csY219" fmla="*/ 416689 h 47108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</a:cxnLst>
              <a:rect l="l" t="t" r="r" b="b"/>
              <a:pathLst>
                <a:path w="8391646" h="4710896">
                  <a:moveTo>
                    <a:pt x="7974957" y="416689"/>
                  </a:moveTo>
                  <a:lnTo>
                    <a:pt x="7974957" y="416689"/>
                  </a:lnTo>
                  <a:cubicBezTo>
                    <a:pt x="7773667" y="282496"/>
                    <a:pt x="7960309" y="397790"/>
                    <a:pt x="7789762" y="312517"/>
                  </a:cubicBezTo>
                  <a:cubicBezTo>
                    <a:pt x="7761940" y="298606"/>
                    <a:pt x="7737237" y="278686"/>
                    <a:pt x="7708739" y="266218"/>
                  </a:cubicBezTo>
                  <a:cubicBezTo>
                    <a:pt x="7675206" y="251547"/>
                    <a:pt x="7638891" y="244207"/>
                    <a:pt x="7604567" y="231494"/>
                  </a:cubicBezTo>
                  <a:cubicBezTo>
                    <a:pt x="7534691" y="205614"/>
                    <a:pt x="7467871" y="170941"/>
                    <a:pt x="7396223" y="150471"/>
                  </a:cubicBezTo>
                  <a:cubicBezTo>
                    <a:pt x="7156976" y="82116"/>
                    <a:pt x="7456253" y="164324"/>
                    <a:pt x="7245752" y="115747"/>
                  </a:cubicBezTo>
                  <a:cubicBezTo>
                    <a:pt x="7078508" y="77152"/>
                    <a:pt x="7258106" y="102973"/>
                    <a:pt x="7060557" y="81023"/>
                  </a:cubicBezTo>
                  <a:cubicBezTo>
                    <a:pt x="6920118" y="42722"/>
                    <a:pt x="6919488" y="36472"/>
                    <a:pt x="6759615" y="23149"/>
                  </a:cubicBezTo>
                  <a:cubicBezTo>
                    <a:pt x="6632501" y="12556"/>
                    <a:pt x="6377651" y="0"/>
                    <a:pt x="6377651" y="0"/>
                  </a:cubicBezTo>
                  <a:lnTo>
                    <a:pt x="4664598" y="11575"/>
                  </a:lnTo>
                  <a:cubicBezTo>
                    <a:pt x="4408344" y="14819"/>
                    <a:pt x="4689723" y="27970"/>
                    <a:pt x="4433104" y="46299"/>
                  </a:cubicBezTo>
                  <a:lnTo>
                    <a:pt x="4271058" y="57873"/>
                  </a:lnTo>
                  <a:cubicBezTo>
                    <a:pt x="4259397" y="59817"/>
                    <a:pt x="4159915" y="75630"/>
                    <a:pt x="4143737" y="81023"/>
                  </a:cubicBezTo>
                  <a:cubicBezTo>
                    <a:pt x="4104315" y="94164"/>
                    <a:pt x="4027990" y="127322"/>
                    <a:pt x="4027990" y="127322"/>
                  </a:cubicBezTo>
                  <a:cubicBezTo>
                    <a:pt x="4016415" y="138897"/>
                    <a:pt x="4006586" y="152532"/>
                    <a:pt x="3993266" y="162046"/>
                  </a:cubicBezTo>
                  <a:cubicBezTo>
                    <a:pt x="3979225" y="172075"/>
                    <a:pt x="3959168" y="172994"/>
                    <a:pt x="3946967" y="185195"/>
                  </a:cubicBezTo>
                  <a:cubicBezTo>
                    <a:pt x="3938340" y="193822"/>
                    <a:pt x="3942160" y="209767"/>
                    <a:pt x="3935392" y="219919"/>
                  </a:cubicBezTo>
                  <a:cubicBezTo>
                    <a:pt x="3926312" y="233539"/>
                    <a:pt x="3912243" y="243068"/>
                    <a:pt x="3900668" y="254643"/>
                  </a:cubicBezTo>
                  <a:cubicBezTo>
                    <a:pt x="3892952" y="277792"/>
                    <a:pt x="3883437" y="300418"/>
                    <a:pt x="3877519" y="324091"/>
                  </a:cubicBezTo>
                  <a:lnTo>
                    <a:pt x="3854370" y="416689"/>
                  </a:lnTo>
                  <a:cubicBezTo>
                    <a:pt x="3872941" y="528121"/>
                    <a:pt x="3852389" y="446792"/>
                    <a:pt x="3889094" y="532436"/>
                  </a:cubicBezTo>
                  <a:cubicBezTo>
                    <a:pt x="3911633" y="585026"/>
                    <a:pt x="3885320" y="551813"/>
                    <a:pt x="3923818" y="590309"/>
                  </a:cubicBezTo>
                  <a:cubicBezTo>
                    <a:pt x="3927676" y="601884"/>
                    <a:pt x="3929467" y="614368"/>
                    <a:pt x="3935392" y="625033"/>
                  </a:cubicBezTo>
                  <a:cubicBezTo>
                    <a:pt x="3968112" y="683930"/>
                    <a:pt x="3969718" y="682508"/>
                    <a:pt x="4004841" y="717630"/>
                  </a:cubicBezTo>
                  <a:cubicBezTo>
                    <a:pt x="4054501" y="816953"/>
                    <a:pt x="3997275" y="721640"/>
                    <a:pt x="4062714" y="787079"/>
                  </a:cubicBezTo>
                  <a:cubicBezTo>
                    <a:pt x="4076355" y="800720"/>
                    <a:pt x="4082618" y="821027"/>
                    <a:pt x="4097438" y="833377"/>
                  </a:cubicBezTo>
                  <a:cubicBezTo>
                    <a:pt x="4106811" y="841188"/>
                    <a:pt x="4121249" y="839496"/>
                    <a:pt x="4132162" y="844952"/>
                  </a:cubicBezTo>
                  <a:cubicBezTo>
                    <a:pt x="4156650" y="857196"/>
                    <a:pt x="4192211" y="889716"/>
                    <a:pt x="4213185" y="902825"/>
                  </a:cubicBezTo>
                  <a:cubicBezTo>
                    <a:pt x="4227817" y="911970"/>
                    <a:pt x="4244503" y="917414"/>
                    <a:pt x="4259484" y="925975"/>
                  </a:cubicBezTo>
                  <a:cubicBezTo>
                    <a:pt x="4271562" y="932877"/>
                    <a:pt x="4283521" y="940218"/>
                    <a:pt x="4294208" y="949124"/>
                  </a:cubicBezTo>
                  <a:cubicBezTo>
                    <a:pt x="4306783" y="959603"/>
                    <a:pt x="4314291" y="976528"/>
                    <a:pt x="4328932" y="983848"/>
                  </a:cubicBezTo>
                  <a:cubicBezTo>
                    <a:pt x="4376998" y="1007881"/>
                    <a:pt x="4436412" y="1009478"/>
                    <a:pt x="4479403" y="1041722"/>
                  </a:cubicBezTo>
                  <a:cubicBezTo>
                    <a:pt x="4570466" y="1110020"/>
                    <a:pt x="4477478" y="1046548"/>
                    <a:pt x="4583575" y="1099595"/>
                  </a:cubicBezTo>
                  <a:cubicBezTo>
                    <a:pt x="4596017" y="1105816"/>
                    <a:pt x="4605274" y="1117860"/>
                    <a:pt x="4618299" y="1122744"/>
                  </a:cubicBezTo>
                  <a:cubicBezTo>
                    <a:pt x="4636719" y="1129652"/>
                    <a:pt x="4656881" y="1130461"/>
                    <a:pt x="4676172" y="1134319"/>
                  </a:cubicBezTo>
                  <a:cubicBezTo>
                    <a:pt x="4754941" y="1193396"/>
                    <a:pt x="4686491" y="1152462"/>
                    <a:pt x="4780344" y="1180618"/>
                  </a:cubicBezTo>
                  <a:cubicBezTo>
                    <a:pt x="4939952" y="1228500"/>
                    <a:pt x="4761464" y="1179141"/>
                    <a:pt x="4872942" y="1226917"/>
                  </a:cubicBezTo>
                  <a:cubicBezTo>
                    <a:pt x="4904428" y="1240411"/>
                    <a:pt x="4991429" y="1247515"/>
                    <a:pt x="5011838" y="1250066"/>
                  </a:cubicBezTo>
                  <a:cubicBezTo>
                    <a:pt x="5031129" y="1257782"/>
                    <a:pt x="5049554" y="1268176"/>
                    <a:pt x="5069711" y="1273215"/>
                  </a:cubicBezTo>
                  <a:cubicBezTo>
                    <a:pt x="5096178" y="1279832"/>
                    <a:pt x="5123823" y="1280305"/>
                    <a:pt x="5150734" y="1284790"/>
                  </a:cubicBezTo>
                  <a:cubicBezTo>
                    <a:pt x="5170140" y="1288024"/>
                    <a:pt x="5189234" y="1292946"/>
                    <a:pt x="5208608" y="1296365"/>
                  </a:cubicBezTo>
                  <a:lnTo>
                    <a:pt x="5347504" y="1319514"/>
                  </a:lnTo>
                  <a:cubicBezTo>
                    <a:pt x="5453465" y="1337174"/>
                    <a:pt x="5490129" y="1344583"/>
                    <a:pt x="5625296" y="1354238"/>
                  </a:cubicBezTo>
                  <a:cubicBezTo>
                    <a:pt x="5818369" y="1368029"/>
                    <a:pt x="5733607" y="1359097"/>
                    <a:pt x="5879939" y="1377387"/>
                  </a:cubicBezTo>
                  <a:cubicBezTo>
                    <a:pt x="5963992" y="1405406"/>
                    <a:pt x="5895878" y="1385819"/>
                    <a:pt x="6065134" y="1400537"/>
                  </a:cubicBezTo>
                  <a:cubicBezTo>
                    <a:pt x="6103763" y="1403896"/>
                    <a:pt x="6142372" y="1407581"/>
                    <a:pt x="6180881" y="1412111"/>
                  </a:cubicBezTo>
                  <a:cubicBezTo>
                    <a:pt x="6275143" y="1423200"/>
                    <a:pt x="6239649" y="1420692"/>
                    <a:pt x="6319777" y="1435261"/>
                  </a:cubicBezTo>
                  <a:cubicBezTo>
                    <a:pt x="6342867" y="1439459"/>
                    <a:pt x="6366457" y="1441144"/>
                    <a:pt x="6389225" y="1446836"/>
                  </a:cubicBezTo>
                  <a:cubicBezTo>
                    <a:pt x="6572648" y="1492692"/>
                    <a:pt x="6346398" y="1451272"/>
                    <a:pt x="6528122" y="1481560"/>
                  </a:cubicBezTo>
                  <a:cubicBezTo>
                    <a:pt x="6682945" y="1546069"/>
                    <a:pt x="6622156" y="1517003"/>
                    <a:pt x="6713317" y="1562582"/>
                  </a:cubicBezTo>
                  <a:cubicBezTo>
                    <a:pt x="6721033" y="1570299"/>
                    <a:pt x="6727945" y="1578915"/>
                    <a:pt x="6736466" y="1585732"/>
                  </a:cubicBezTo>
                  <a:cubicBezTo>
                    <a:pt x="6747329" y="1594422"/>
                    <a:pt x="6762137" y="1598319"/>
                    <a:pt x="6771190" y="1608881"/>
                  </a:cubicBezTo>
                  <a:cubicBezTo>
                    <a:pt x="6785831" y="1625962"/>
                    <a:pt x="6790968" y="1649939"/>
                    <a:pt x="6805914" y="1666754"/>
                  </a:cubicBezTo>
                  <a:cubicBezTo>
                    <a:pt x="6822327" y="1685219"/>
                    <a:pt x="6846318" y="1695584"/>
                    <a:pt x="6863787" y="1713053"/>
                  </a:cubicBezTo>
                  <a:cubicBezTo>
                    <a:pt x="6873624" y="1722890"/>
                    <a:pt x="6878247" y="1736914"/>
                    <a:pt x="6886937" y="1747777"/>
                  </a:cubicBezTo>
                  <a:cubicBezTo>
                    <a:pt x="6893754" y="1756298"/>
                    <a:pt x="6903269" y="1762406"/>
                    <a:pt x="6910086" y="1770927"/>
                  </a:cubicBezTo>
                  <a:cubicBezTo>
                    <a:pt x="6934188" y="1801055"/>
                    <a:pt x="6979534" y="1863524"/>
                    <a:pt x="6979534" y="1863524"/>
                  </a:cubicBezTo>
                  <a:cubicBezTo>
                    <a:pt x="6987251" y="1890532"/>
                    <a:pt x="6992974" y="1918190"/>
                    <a:pt x="7002684" y="1944547"/>
                  </a:cubicBezTo>
                  <a:cubicBezTo>
                    <a:pt x="7020024" y="1991611"/>
                    <a:pt x="7060557" y="2083443"/>
                    <a:pt x="7060557" y="2083443"/>
                  </a:cubicBezTo>
                  <a:cubicBezTo>
                    <a:pt x="7064415" y="2118167"/>
                    <a:pt x="7067191" y="2153028"/>
                    <a:pt x="7072132" y="2187615"/>
                  </a:cubicBezTo>
                  <a:cubicBezTo>
                    <a:pt x="7074914" y="2207091"/>
                    <a:pt x="7086488" y="2226013"/>
                    <a:pt x="7083706" y="2245489"/>
                  </a:cubicBezTo>
                  <a:cubicBezTo>
                    <a:pt x="7078137" y="2284471"/>
                    <a:pt x="7045522" y="2371461"/>
                    <a:pt x="7014258" y="2407534"/>
                  </a:cubicBezTo>
                  <a:cubicBezTo>
                    <a:pt x="6978523" y="2448767"/>
                    <a:pt x="6949172" y="2503017"/>
                    <a:pt x="6898511" y="2523281"/>
                  </a:cubicBezTo>
                  <a:cubicBezTo>
                    <a:pt x="6879220" y="2530997"/>
                    <a:pt x="6859222" y="2537138"/>
                    <a:pt x="6840638" y="2546430"/>
                  </a:cubicBezTo>
                  <a:cubicBezTo>
                    <a:pt x="6723603" y="2604948"/>
                    <a:pt x="6830691" y="2558387"/>
                    <a:pt x="6748041" y="2604304"/>
                  </a:cubicBezTo>
                  <a:cubicBezTo>
                    <a:pt x="6701785" y="2630002"/>
                    <a:pt x="6570600" y="2690033"/>
                    <a:pt x="6539696" y="2696901"/>
                  </a:cubicBezTo>
                  <a:cubicBezTo>
                    <a:pt x="6397673" y="2728463"/>
                    <a:pt x="6470919" y="2716512"/>
                    <a:pt x="6319777" y="2731625"/>
                  </a:cubicBezTo>
                  <a:lnTo>
                    <a:pt x="5891514" y="2720051"/>
                  </a:lnTo>
                  <a:cubicBezTo>
                    <a:pt x="5882221" y="2719638"/>
                    <a:pt x="5732904" y="2700117"/>
                    <a:pt x="5717894" y="2696901"/>
                  </a:cubicBezTo>
                  <a:cubicBezTo>
                    <a:pt x="5690429" y="2691016"/>
                    <a:pt x="5664577" y="2678370"/>
                    <a:pt x="5636871" y="2673752"/>
                  </a:cubicBezTo>
                  <a:cubicBezTo>
                    <a:pt x="5536855" y="2657083"/>
                    <a:pt x="5405392" y="2647710"/>
                    <a:pt x="5301205" y="2639028"/>
                  </a:cubicBezTo>
                  <a:cubicBezTo>
                    <a:pt x="5266860" y="2632159"/>
                    <a:pt x="5207217" y="2619583"/>
                    <a:pt x="5173884" y="2615879"/>
                  </a:cubicBezTo>
                  <a:cubicBezTo>
                    <a:pt x="5127709" y="2610749"/>
                    <a:pt x="5081286" y="2608162"/>
                    <a:pt x="5034987" y="2604304"/>
                  </a:cubicBezTo>
                  <a:cubicBezTo>
                    <a:pt x="5011838" y="2596587"/>
                    <a:pt x="4989399" y="2586267"/>
                    <a:pt x="4965539" y="2581154"/>
                  </a:cubicBezTo>
                  <a:cubicBezTo>
                    <a:pt x="4935124" y="2574636"/>
                    <a:pt x="4903704" y="2574194"/>
                    <a:pt x="4872942" y="2569580"/>
                  </a:cubicBezTo>
                  <a:cubicBezTo>
                    <a:pt x="4826524" y="2562617"/>
                    <a:pt x="4780072" y="2555635"/>
                    <a:pt x="4734046" y="2546430"/>
                  </a:cubicBezTo>
                  <a:cubicBezTo>
                    <a:pt x="4714755" y="2542572"/>
                    <a:pt x="4695046" y="2540407"/>
                    <a:pt x="4676172" y="2534856"/>
                  </a:cubicBezTo>
                  <a:cubicBezTo>
                    <a:pt x="4629352" y="2521086"/>
                    <a:pt x="4580927" y="2510382"/>
                    <a:pt x="4537276" y="2488557"/>
                  </a:cubicBezTo>
                  <a:cubicBezTo>
                    <a:pt x="4514127" y="2476982"/>
                    <a:pt x="4490549" y="2466226"/>
                    <a:pt x="4467828" y="2453833"/>
                  </a:cubicBezTo>
                  <a:cubicBezTo>
                    <a:pt x="4448078" y="2443060"/>
                    <a:pt x="4430435" y="2428418"/>
                    <a:pt x="4409954" y="2419109"/>
                  </a:cubicBezTo>
                  <a:cubicBezTo>
                    <a:pt x="4387740" y="2409012"/>
                    <a:pt x="4363655" y="2403676"/>
                    <a:pt x="4340506" y="2395960"/>
                  </a:cubicBezTo>
                  <a:cubicBezTo>
                    <a:pt x="4321215" y="2380527"/>
                    <a:pt x="4302872" y="2363828"/>
                    <a:pt x="4282633" y="2349661"/>
                  </a:cubicBezTo>
                  <a:cubicBezTo>
                    <a:pt x="4242598" y="2321636"/>
                    <a:pt x="4198827" y="2301971"/>
                    <a:pt x="4155311" y="2280213"/>
                  </a:cubicBezTo>
                  <a:cubicBezTo>
                    <a:pt x="4139878" y="2264780"/>
                    <a:pt x="4125780" y="2247886"/>
                    <a:pt x="4109013" y="2233914"/>
                  </a:cubicBezTo>
                  <a:cubicBezTo>
                    <a:pt x="4079373" y="2209214"/>
                    <a:pt x="4016415" y="2164466"/>
                    <a:pt x="4016415" y="2164466"/>
                  </a:cubicBezTo>
                  <a:cubicBezTo>
                    <a:pt x="3997956" y="2136777"/>
                    <a:pt x="3986899" y="2115273"/>
                    <a:pt x="3958542" y="2095018"/>
                  </a:cubicBezTo>
                  <a:cubicBezTo>
                    <a:pt x="3944501" y="2084989"/>
                    <a:pt x="3927676" y="2079585"/>
                    <a:pt x="3912243" y="2071868"/>
                  </a:cubicBezTo>
                  <a:cubicBezTo>
                    <a:pt x="3900668" y="2056435"/>
                    <a:pt x="3888732" y="2041268"/>
                    <a:pt x="3877519" y="2025570"/>
                  </a:cubicBezTo>
                  <a:cubicBezTo>
                    <a:pt x="3869433" y="2014250"/>
                    <a:pt x="3865057" y="1999752"/>
                    <a:pt x="3854370" y="1990846"/>
                  </a:cubicBezTo>
                  <a:cubicBezTo>
                    <a:pt x="3768034" y="1918899"/>
                    <a:pt x="3822787" y="2053958"/>
                    <a:pt x="3715473" y="1875099"/>
                  </a:cubicBezTo>
                  <a:cubicBezTo>
                    <a:pt x="3652677" y="1770437"/>
                    <a:pt x="3696657" y="1833133"/>
                    <a:pt x="3565003" y="1701479"/>
                  </a:cubicBezTo>
                  <a:cubicBezTo>
                    <a:pt x="3549570" y="1686046"/>
                    <a:pt x="3529933" y="1673895"/>
                    <a:pt x="3518704" y="1655180"/>
                  </a:cubicBezTo>
                  <a:cubicBezTo>
                    <a:pt x="3507129" y="1635889"/>
                    <a:pt x="3499888" y="1613214"/>
                    <a:pt x="3483980" y="1597306"/>
                  </a:cubicBezTo>
                  <a:cubicBezTo>
                    <a:pt x="3468072" y="1581398"/>
                    <a:pt x="3444104" y="1576080"/>
                    <a:pt x="3426106" y="1562582"/>
                  </a:cubicBezTo>
                  <a:cubicBezTo>
                    <a:pt x="3349891" y="1505421"/>
                    <a:pt x="3442085" y="1541635"/>
                    <a:pt x="3321934" y="1481560"/>
                  </a:cubicBezTo>
                  <a:cubicBezTo>
                    <a:pt x="3284767" y="1462976"/>
                    <a:pt x="3245609" y="1448402"/>
                    <a:pt x="3206187" y="1435261"/>
                  </a:cubicBezTo>
                  <a:cubicBezTo>
                    <a:pt x="3194612" y="1431403"/>
                    <a:pt x="3182677" y="1428492"/>
                    <a:pt x="3171463" y="1423686"/>
                  </a:cubicBezTo>
                  <a:cubicBezTo>
                    <a:pt x="3155604" y="1416889"/>
                    <a:pt x="3139797" y="1409682"/>
                    <a:pt x="3125165" y="1400537"/>
                  </a:cubicBezTo>
                  <a:cubicBezTo>
                    <a:pt x="3108806" y="1390313"/>
                    <a:pt x="3096495" y="1373648"/>
                    <a:pt x="3078866" y="1365813"/>
                  </a:cubicBezTo>
                  <a:cubicBezTo>
                    <a:pt x="3060888" y="1357823"/>
                    <a:pt x="3039836" y="1359891"/>
                    <a:pt x="3020992" y="1354238"/>
                  </a:cubicBezTo>
                  <a:cubicBezTo>
                    <a:pt x="3001091" y="1348268"/>
                    <a:pt x="2983097" y="1336797"/>
                    <a:pt x="2963119" y="1331089"/>
                  </a:cubicBezTo>
                  <a:cubicBezTo>
                    <a:pt x="2928917" y="1321317"/>
                    <a:pt x="2893607" y="1315937"/>
                    <a:pt x="2858947" y="1307939"/>
                  </a:cubicBezTo>
                  <a:cubicBezTo>
                    <a:pt x="2843446" y="1304362"/>
                    <a:pt x="2828203" y="1299698"/>
                    <a:pt x="2812648" y="1296365"/>
                  </a:cubicBezTo>
                  <a:cubicBezTo>
                    <a:pt x="2774175" y="1288121"/>
                    <a:pt x="2735073" y="1282758"/>
                    <a:pt x="2696901" y="1273215"/>
                  </a:cubicBezTo>
                  <a:cubicBezTo>
                    <a:pt x="2660037" y="1263999"/>
                    <a:pt x="2630930" y="1255943"/>
                    <a:pt x="2592729" y="1250066"/>
                  </a:cubicBezTo>
                  <a:cubicBezTo>
                    <a:pt x="2531861" y="1240701"/>
                    <a:pt x="2443571" y="1232835"/>
                    <a:pt x="2384385" y="1226917"/>
                  </a:cubicBezTo>
                  <a:lnTo>
                    <a:pt x="1041722" y="1238491"/>
                  </a:lnTo>
                  <a:cubicBezTo>
                    <a:pt x="1009915" y="1239261"/>
                    <a:pt x="980322" y="1255401"/>
                    <a:pt x="949124" y="1261641"/>
                  </a:cubicBezTo>
                  <a:cubicBezTo>
                    <a:pt x="922372" y="1266991"/>
                    <a:pt x="895109" y="1269357"/>
                    <a:pt x="868101" y="1273215"/>
                  </a:cubicBezTo>
                  <a:cubicBezTo>
                    <a:pt x="844952" y="1280932"/>
                    <a:pt x="821178" y="1286980"/>
                    <a:pt x="798653" y="1296365"/>
                  </a:cubicBezTo>
                  <a:cubicBezTo>
                    <a:pt x="774762" y="1306320"/>
                    <a:pt x="752767" y="1320379"/>
                    <a:pt x="729205" y="1331089"/>
                  </a:cubicBezTo>
                  <a:cubicBezTo>
                    <a:pt x="710290" y="1339687"/>
                    <a:pt x="690318" y="1345800"/>
                    <a:pt x="671332" y="1354238"/>
                  </a:cubicBezTo>
                  <a:cubicBezTo>
                    <a:pt x="655565" y="1361246"/>
                    <a:pt x="640800" y="1370379"/>
                    <a:pt x="625033" y="1377387"/>
                  </a:cubicBezTo>
                  <a:cubicBezTo>
                    <a:pt x="595437" y="1390541"/>
                    <a:pt x="527052" y="1416351"/>
                    <a:pt x="497711" y="1423686"/>
                  </a:cubicBezTo>
                  <a:cubicBezTo>
                    <a:pt x="474943" y="1429378"/>
                    <a:pt x="451412" y="1431403"/>
                    <a:pt x="428263" y="1435261"/>
                  </a:cubicBezTo>
                  <a:cubicBezTo>
                    <a:pt x="408972" y="1446836"/>
                    <a:pt x="390776" y="1460471"/>
                    <a:pt x="370390" y="1469985"/>
                  </a:cubicBezTo>
                  <a:cubicBezTo>
                    <a:pt x="306843" y="1499641"/>
                    <a:pt x="275413" y="1509361"/>
                    <a:pt x="219919" y="1527858"/>
                  </a:cubicBezTo>
                  <a:cubicBezTo>
                    <a:pt x="208344" y="1539433"/>
                    <a:pt x="197623" y="1551929"/>
                    <a:pt x="185195" y="1562582"/>
                  </a:cubicBezTo>
                  <a:cubicBezTo>
                    <a:pt x="81255" y="1651673"/>
                    <a:pt x="190335" y="1545867"/>
                    <a:pt x="104172" y="1632030"/>
                  </a:cubicBezTo>
                  <a:cubicBezTo>
                    <a:pt x="70162" y="1734065"/>
                    <a:pt x="123315" y="1598285"/>
                    <a:pt x="57873" y="1689904"/>
                  </a:cubicBezTo>
                  <a:cubicBezTo>
                    <a:pt x="45797" y="1706811"/>
                    <a:pt x="44016" y="1729193"/>
                    <a:pt x="34724" y="1747777"/>
                  </a:cubicBezTo>
                  <a:cubicBezTo>
                    <a:pt x="24663" y="1767899"/>
                    <a:pt x="11575" y="1786360"/>
                    <a:pt x="0" y="1805651"/>
                  </a:cubicBezTo>
                  <a:cubicBezTo>
                    <a:pt x="982" y="1813509"/>
                    <a:pt x="13357" y="2010881"/>
                    <a:pt x="46299" y="2060294"/>
                  </a:cubicBezTo>
                  <a:cubicBezTo>
                    <a:pt x="64459" y="2087534"/>
                    <a:pt x="88830" y="2111107"/>
                    <a:pt x="115747" y="2129742"/>
                  </a:cubicBezTo>
                  <a:cubicBezTo>
                    <a:pt x="159256" y="2159864"/>
                    <a:pt x="229056" y="2171370"/>
                    <a:pt x="277792" y="2187615"/>
                  </a:cubicBezTo>
                  <a:cubicBezTo>
                    <a:pt x="309065" y="2198039"/>
                    <a:pt x="338765" y="2213037"/>
                    <a:pt x="370390" y="2222339"/>
                  </a:cubicBezTo>
                  <a:cubicBezTo>
                    <a:pt x="570190" y="2281104"/>
                    <a:pt x="376730" y="2204832"/>
                    <a:pt x="590309" y="2280213"/>
                  </a:cubicBezTo>
                  <a:cubicBezTo>
                    <a:pt x="736291" y="2331736"/>
                    <a:pt x="603675" y="2306480"/>
                    <a:pt x="763929" y="2326511"/>
                  </a:cubicBezTo>
                  <a:cubicBezTo>
                    <a:pt x="894527" y="2370045"/>
                    <a:pt x="771908" y="2333183"/>
                    <a:pt x="902825" y="2361236"/>
                  </a:cubicBezTo>
                  <a:cubicBezTo>
                    <a:pt x="933935" y="2367902"/>
                    <a:pt x="964040" y="2379155"/>
                    <a:pt x="995423" y="2384385"/>
                  </a:cubicBezTo>
                  <a:cubicBezTo>
                    <a:pt x="1056789" y="2394612"/>
                    <a:pt x="1119887" y="2394038"/>
                    <a:pt x="1180618" y="2407534"/>
                  </a:cubicBezTo>
                  <a:cubicBezTo>
                    <a:pt x="1322641" y="2439096"/>
                    <a:pt x="1249395" y="2427145"/>
                    <a:pt x="1400537" y="2442258"/>
                  </a:cubicBezTo>
                  <a:cubicBezTo>
                    <a:pt x="1711489" y="2504450"/>
                    <a:pt x="1322234" y="2430513"/>
                    <a:pt x="1632030" y="2476982"/>
                  </a:cubicBezTo>
                  <a:cubicBezTo>
                    <a:pt x="1670941" y="2482819"/>
                    <a:pt x="1709275" y="2492026"/>
                    <a:pt x="1747777" y="2500132"/>
                  </a:cubicBezTo>
                  <a:cubicBezTo>
                    <a:pt x="1813102" y="2513885"/>
                    <a:pt x="1902525" y="2536140"/>
                    <a:pt x="1967696" y="2546430"/>
                  </a:cubicBezTo>
                  <a:cubicBezTo>
                    <a:pt x="2002206" y="2551879"/>
                    <a:pt x="2037144" y="2554147"/>
                    <a:pt x="2071868" y="2558005"/>
                  </a:cubicBezTo>
                  <a:cubicBezTo>
                    <a:pt x="2287240" y="2611848"/>
                    <a:pt x="2193923" y="2596411"/>
                    <a:pt x="2349661" y="2615879"/>
                  </a:cubicBezTo>
                  <a:cubicBezTo>
                    <a:pt x="2376669" y="2623595"/>
                    <a:pt x="2403899" y="2630570"/>
                    <a:pt x="2430684" y="2639028"/>
                  </a:cubicBezTo>
                  <a:cubicBezTo>
                    <a:pt x="2477222" y="2653724"/>
                    <a:pt x="2521725" y="2675756"/>
                    <a:pt x="2569580" y="2685327"/>
                  </a:cubicBezTo>
                  <a:lnTo>
                    <a:pt x="2627453" y="2696901"/>
                  </a:lnTo>
                  <a:cubicBezTo>
                    <a:pt x="2712342" y="2739346"/>
                    <a:pt x="2632896" y="2704699"/>
                    <a:pt x="2731625" y="2731625"/>
                  </a:cubicBezTo>
                  <a:cubicBezTo>
                    <a:pt x="2755167" y="2738046"/>
                    <a:pt x="2777700" y="2747763"/>
                    <a:pt x="2801073" y="2754775"/>
                  </a:cubicBezTo>
                  <a:cubicBezTo>
                    <a:pt x="2860465" y="2772592"/>
                    <a:pt x="2839185" y="2761408"/>
                    <a:pt x="2905246" y="2777924"/>
                  </a:cubicBezTo>
                  <a:cubicBezTo>
                    <a:pt x="2983279" y="2797433"/>
                    <a:pt x="2895486" y="2778701"/>
                    <a:pt x="2974694" y="2812648"/>
                  </a:cubicBezTo>
                  <a:cubicBezTo>
                    <a:pt x="2989315" y="2818914"/>
                    <a:pt x="3006308" y="2818105"/>
                    <a:pt x="3020992" y="2824223"/>
                  </a:cubicBezTo>
                  <a:cubicBezTo>
                    <a:pt x="3250033" y="2919658"/>
                    <a:pt x="3019354" y="2827172"/>
                    <a:pt x="3159889" y="2905246"/>
                  </a:cubicBezTo>
                  <a:cubicBezTo>
                    <a:pt x="3178051" y="2915336"/>
                    <a:pt x="3199600" y="2918305"/>
                    <a:pt x="3217762" y="2928395"/>
                  </a:cubicBezTo>
                  <a:cubicBezTo>
                    <a:pt x="3270301" y="2957583"/>
                    <a:pt x="3290868" y="3004544"/>
                    <a:pt x="3356658" y="3020992"/>
                  </a:cubicBezTo>
                  <a:lnTo>
                    <a:pt x="3402957" y="3032567"/>
                  </a:lnTo>
                  <a:cubicBezTo>
                    <a:pt x="3410673" y="3040284"/>
                    <a:pt x="3416345" y="3050837"/>
                    <a:pt x="3426106" y="3055717"/>
                  </a:cubicBezTo>
                  <a:cubicBezTo>
                    <a:pt x="3506892" y="3096110"/>
                    <a:pt x="3438926" y="3033457"/>
                    <a:pt x="3518704" y="3090441"/>
                  </a:cubicBezTo>
                  <a:cubicBezTo>
                    <a:pt x="3592966" y="3143485"/>
                    <a:pt x="3510056" y="3114323"/>
                    <a:pt x="3599727" y="3136739"/>
                  </a:cubicBezTo>
                  <a:cubicBezTo>
                    <a:pt x="3611302" y="3144456"/>
                    <a:pt x="3623764" y="3150983"/>
                    <a:pt x="3634451" y="3159889"/>
                  </a:cubicBezTo>
                  <a:cubicBezTo>
                    <a:pt x="3647026" y="3170368"/>
                    <a:pt x="3655555" y="3185533"/>
                    <a:pt x="3669175" y="3194613"/>
                  </a:cubicBezTo>
                  <a:cubicBezTo>
                    <a:pt x="3679327" y="3201381"/>
                    <a:pt x="3692324" y="3202329"/>
                    <a:pt x="3703899" y="3206187"/>
                  </a:cubicBezTo>
                  <a:cubicBezTo>
                    <a:pt x="3711615" y="3217762"/>
                    <a:pt x="3715652" y="3232934"/>
                    <a:pt x="3727048" y="3240911"/>
                  </a:cubicBezTo>
                  <a:cubicBezTo>
                    <a:pt x="3755319" y="3260701"/>
                    <a:pt x="3819646" y="3287210"/>
                    <a:pt x="3819646" y="3287210"/>
                  </a:cubicBezTo>
                  <a:cubicBezTo>
                    <a:pt x="3864862" y="3332428"/>
                    <a:pt x="3817416" y="3291883"/>
                    <a:pt x="3877519" y="3321934"/>
                  </a:cubicBezTo>
                  <a:cubicBezTo>
                    <a:pt x="3967270" y="3366810"/>
                    <a:pt x="3859688" y="3327567"/>
                    <a:pt x="3946967" y="3356658"/>
                  </a:cubicBezTo>
                  <a:cubicBezTo>
                    <a:pt x="3958542" y="3364375"/>
                    <a:pt x="3970828" y="3371118"/>
                    <a:pt x="3981691" y="3379808"/>
                  </a:cubicBezTo>
                  <a:cubicBezTo>
                    <a:pt x="3990212" y="3386625"/>
                    <a:pt x="3995080" y="3398077"/>
                    <a:pt x="4004841" y="3402957"/>
                  </a:cubicBezTo>
                  <a:cubicBezTo>
                    <a:pt x="4019069" y="3410071"/>
                    <a:pt x="4036048" y="3409502"/>
                    <a:pt x="4051139" y="3414532"/>
                  </a:cubicBezTo>
                  <a:cubicBezTo>
                    <a:pt x="4070850" y="3421102"/>
                    <a:pt x="4090773" y="3427732"/>
                    <a:pt x="4109013" y="3437681"/>
                  </a:cubicBezTo>
                  <a:cubicBezTo>
                    <a:pt x="4225619" y="3501284"/>
                    <a:pt x="4132074" y="3472384"/>
                    <a:pt x="4224760" y="3495554"/>
                  </a:cubicBezTo>
                  <a:cubicBezTo>
                    <a:pt x="4362613" y="3598948"/>
                    <a:pt x="4187338" y="3476845"/>
                    <a:pt x="4317357" y="3541853"/>
                  </a:cubicBezTo>
                  <a:cubicBezTo>
                    <a:pt x="4334612" y="3550480"/>
                    <a:pt x="4347297" y="3566353"/>
                    <a:pt x="4363656" y="3576577"/>
                  </a:cubicBezTo>
                  <a:cubicBezTo>
                    <a:pt x="4378288" y="3585722"/>
                    <a:pt x="4394973" y="3591166"/>
                    <a:pt x="4409954" y="3599727"/>
                  </a:cubicBezTo>
                  <a:cubicBezTo>
                    <a:pt x="4422032" y="3606629"/>
                    <a:pt x="4432236" y="3616655"/>
                    <a:pt x="4444679" y="3622876"/>
                  </a:cubicBezTo>
                  <a:cubicBezTo>
                    <a:pt x="4455592" y="3628332"/>
                    <a:pt x="4468490" y="3628995"/>
                    <a:pt x="4479403" y="3634451"/>
                  </a:cubicBezTo>
                  <a:cubicBezTo>
                    <a:pt x="4522511" y="3656005"/>
                    <a:pt x="4510451" y="3660324"/>
                    <a:pt x="4548851" y="3692324"/>
                  </a:cubicBezTo>
                  <a:cubicBezTo>
                    <a:pt x="4559538" y="3701230"/>
                    <a:pt x="4573106" y="3706313"/>
                    <a:pt x="4583575" y="3715473"/>
                  </a:cubicBezTo>
                  <a:cubicBezTo>
                    <a:pt x="4604107" y="3733438"/>
                    <a:pt x="4618748" y="3758214"/>
                    <a:pt x="4641448" y="3773347"/>
                  </a:cubicBezTo>
                  <a:cubicBezTo>
                    <a:pt x="4653023" y="3781063"/>
                    <a:pt x="4665832" y="3787190"/>
                    <a:pt x="4676172" y="3796496"/>
                  </a:cubicBezTo>
                  <a:cubicBezTo>
                    <a:pt x="4704562" y="3822047"/>
                    <a:pt x="4727634" y="3853333"/>
                    <a:pt x="4757195" y="3877519"/>
                  </a:cubicBezTo>
                  <a:lnTo>
                    <a:pt x="4884517" y="3981691"/>
                  </a:lnTo>
                  <a:cubicBezTo>
                    <a:pt x="4903691" y="3997270"/>
                    <a:pt x="4924921" y="4010521"/>
                    <a:pt x="4942390" y="4027990"/>
                  </a:cubicBezTo>
                  <a:cubicBezTo>
                    <a:pt x="4961681" y="4047281"/>
                    <a:pt x="4979985" y="4067613"/>
                    <a:pt x="5000263" y="4085863"/>
                  </a:cubicBezTo>
                  <a:cubicBezTo>
                    <a:pt x="5081671" y="4159130"/>
                    <a:pt x="5035544" y="4107660"/>
                    <a:pt x="5127585" y="4178461"/>
                  </a:cubicBezTo>
                  <a:cubicBezTo>
                    <a:pt x="5155780" y="4200149"/>
                    <a:pt x="5179971" y="4226808"/>
                    <a:pt x="5208608" y="4247909"/>
                  </a:cubicBezTo>
                  <a:cubicBezTo>
                    <a:pt x="5253405" y="4280917"/>
                    <a:pt x="5302989" y="4307120"/>
                    <a:pt x="5347504" y="4340506"/>
                  </a:cubicBezTo>
                  <a:cubicBezTo>
                    <a:pt x="5362937" y="4352081"/>
                    <a:pt x="5379285" y="4362527"/>
                    <a:pt x="5393803" y="4375230"/>
                  </a:cubicBezTo>
                  <a:cubicBezTo>
                    <a:pt x="5410228" y="4389602"/>
                    <a:pt x="5422221" y="4409013"/>
                    <a:pt x="5440101" y="4421529"/>
                  </a:cubicBezTo>
                  <a:cubicBezTo>
                    <a:pt x="5461304" y="4436371"/>
                    <a:pt x="5488014" y="4441896"/>
                    <a:pt x="5509549" y="4456253"/>
                  </a:cubicBezTo>
                  <a:cubicBezTo>
                    <a:pt x="5668973" y="4562535"/>
                    <a:pt x="5612798" y="4555178"/>
                    <a:pt x="5775767" y="4629873"/>
                  </a:cubicBezTo>
                  <a:cubicBezTo>
                    <a:pt x="5824619" y="4652264"/>
                    <a:pt x="5873230" y="4678912"/>
                    <a:pt x="5926238" y="4687747"/>
                  </a:cubicBezTo>
                  <a:lnTo>
                    <a:pt x="6065134" y="4710896"/>
                  </a:lnTo>
                  <a:cubicBezTo>
                    <a:pt x="6177023" y="4707038"/>
                    <a:pt x="6289129" y="4707298"/>
                    <a:pt x="6400800" y="4699322"/>
                  </a:cubicBezTo>
                  <a:cubicBezTo>
                    <a:pt x="6481662" y="4693546"/>
                    <a:pt x="6600343" y="4668665"/>
                    <a:pt x="6678592" y="4641448"/>
                  </a:cubicBezTo>
                  <a:cubicBezTo>
                    <a:pt x="6913765" y="4559649"/>
                    <a:pt x="6773855" y="4576453"/>
                    <a:pt x="7083706" y="4421529"/>
                  </a:cubicBezTo>
                  <a:lnTo>
                    <a:pt x="7199453" y="4363656"/>
                  </a:lnTo>
                  <a:cubicBezTo>
                    <a:pt x="7226461" y="4332790"/>
                    <a:pt x="7250555" y="4299109"/>
                    <a:pt x="7280476" y="4271058"/>
                  </a:cubicBezTo>
                  <a:cubicBezTo>
                    <a:pt x="7417889" y="4142234"/>
                    <a:pt x="7434819" y="4208010"/>
                    <a:pt x="7558268" y="3981691"/>
                  </a:cubicBezTo>
                  <a:cubicBezTo>
                    <a:pt x="7581418" y="3939251"/>
                    <a:pt x="7602844" y="3895824"/>
                    <a:pt x="7627717" y="3854370"/>
                  </a:cubicBezTo>
                  <a:cubicBezTo>
                    <a:pt x="7649189" y="3818584"/>
                    <a:pt x="7676705" y="3786572"/>
                    <a:pt x="7697165" y="3750198"/>
                  </a:cubicBezTo>
                  <a:cubicBezTo>
                    <a:pt x="7711571" y="3724588"/>
                    <a:pt x="7718062" y="3695102"/>
                    <a:pt x="7731889" y="3669175"/>
                  </a:cubicBezTo>
                  <a:cubicBezTo>
                    <a:pt x="7749018" y="3637059"/>
                    <a:pt x="7774180" y="3609472"/>
                    <a:pt x="7789762" y="3576577"/>
                  </a:cubicBezTo>
                  <a:cubicBezTo>
                    <a:pt x="7809094" y="3535765"/>
                    <a:pt x="7816729" y="3490068"/>
                    <a:pt x="7836061" y="3449256"/>
                  </a:cubicBezTo>
                  <a:cubicBezTo>
                    <a:pt x="7851643" y="3416361"/>
                    <a:pt x="7875479" y="3388031"/>
                    <a:pt x="7893934" y="3356658"/>
                  </a:cubicBezTo>
                  <a:cubicBezTo>
                    <a:pt x="7914074" y="3322419"/>
                    <a:pt x="7934948" y="3288453"/>
                    <a:pt x="7951808" y="3252486"/>
                  </a:cubicBezTo>
                  <a:cubicBezTo>
                    <a:pt x="7992878" y="3164870"/>
                    <a:pt x="8035008" y="3077394"/>
                    <a:pt x="8067554" y="2986268"/>
                  </a:cubicBezTo>
                  <a:cubicBezTo>
                    <a:pt x="8086845" y="2932253"/>
                    <a:pt x="8107772" y="2878795"/>
                    <a:pt x="8125428" y="2824223"/>
                  </a:cubicBezTo>
                  <a:cubicBezTo>
                    <a:pt x="8150227" y="2747573"/>
                    <a:pt x="8169400" y="2669157"/>
                    <a:pt x="8194876" y="2592729"/>
                  </a:cubicBezTo>
                  <a:cubicBezTo>
                    <a:pt x="8206451" y="2558005"/>
                    <a:pt x="8219082" y="2523616"/>
                    <a:pt x="8229600" y="2488557"/>
                  </a:cubicBezTo>
                  <a:cubicBezTo>
                    <a:pt x="8324730" y="2171457"/>
                    <a:pt x="8197644" y="2561277"/>
                    <a:pt x="8310623" y="2222339"/>
                  </a:cubicBezTo>
                  <a:cubicBezTo>
                    <a:pt x="8318339" y="2172182"/>
                    <a:pt x="8324851" y="2121825"/>
                    <a:pt x="8333772" y="2071868"/>
                  </a:cubicBezTo>
                  <a:cubicBezTo>
                    <a:pt x="8344147" y="2013768"/>
                    <a:pt x="8360696" y="1956750"/>
                    <a:pt x="8368496" y="1898248"/>
                  </a:cubicBezTo>
                  <a:cubicBezTo>
                    <a:pt x="8376162" y="1840755"/>
                    <a:pt x="8375622" y="1782459"/>
                    <a:pt x="8380071" y="1724628"/>
                  </a:cubicBezTo>
                  <a:cubicBezTo>
                    <a:pt x="8383340" y="1682138"/>
                    <a:pt x="8387788" y="1639747"/>
                    <a:pt x="8391646" y="1597306"/>
                  </a:cubicBezTo>
                  <a:cubicBezTo>
                    <a:pt x="8387788" y="1469985"/>
                    <a:pt x="8391603" y="1342199"/>
                    <a:pt x="8380071" y="1215342"/>
                  </a:cubicBezTo>
                  <a:cubicBezTo>
                    <a:pt x="8377352" y="1185437"/>
                    <a:pt x="8337943" y="1062658"/>
                    <a:pt x="8322198" y="1018572"/>
                  </a:cubicBezTo>
                  <a:cubicBezTo>
                    <a:pt x="8297799" y="950255"/>
                    <a:pt x="8286973" y="917369"/>
                    <a:pt x="8252749" y="856527"/>
                  </a:cubicBezTo>
                  <a:cubicBezTo>
                    <a:pt x="8230690" y="817311"/>
                    <a:pt x="8183301" y="740780"/>
                    <a:pt x="8183301" y="740780"/>
                  </a:cubicBezTo>
                  <a:cubicBezTo>
                    <a:pt x="8179443" y="725347"/>
                    <a:pt x="8179742" y="708222"/>
                    <a:pt x="8171727" y="694481"/>
                  </a:cubicBezTo>
                  <a:cubicBezTo>
                    <a:pt x="8152287" y="661154"/>
                    <a:pt x="8102279" y="601884"/>
                    <a:pt x="8102279" y="601884"/>
                  </a:cubicBezTo>
                  <a:cubicBezTo>
                    <a:pt x="8094562" y="578735"/>
                    <a:pt x="8090042" y="554261"/>
                    <a:pt x="8079129" y="532436"/>
                  </a:cubicBezTo>
                  <a:cubicBezTo>
                    <a:pt x="8074249" y="522675"/>
                    <a:pt x="8061595" y="518644"/>
                    <a:pt x="8055980" y="509286"/>
                  </a:cubicBezTo>
                  <a:cubicBezTo>
                    <a:pt x="8049703" y="498824"/>
                    <a:pt x="8049861" y="485475"/>
                    <a:pt x="8044405" y="474562"/>
                  </a:cubicBezTo>
                  <a:cubicBezTo>
                    <a:pt x="8038184" y="462120"/>
                    <a:pt x="8027477" y="452280"/>
                    <a:pt x="8021256" y="439838"/>
                  </a:cubicBezTo>
                  <a:cubicBezTo>
                    <a:pt x="7994656" y="386638"/>
                    <a:pt x="7982673" y="420547"/>
                    <a:pt x="7974957" y="416689"/>
                  </a:cubicBezTo>
                  <a:close/>
                </a:path>
              </a:pathLst>
            </a:custGeom>
            <a:solidFill>
              <a:schemeClr val="accent2">
                <a:alpha val="2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dirty="0"/>
                <a:t>	       </a:t>
              </a:r>
            </a:p>
            <a:p>
              <a:r>
                <a:rPr lang="en-US" dirty="0"/>
                <a:t>	      </a:t>
              </a:r>
              <a:r>
                <a:rPr lang="en-US" dirty="0">
                  <a:highlight>
                    <a:srgbClr val="008000"/>
                  </a:highlight>
                </a:rPr>
                <a:t>Economic Models (CGEs)</a:t>
              </a:r>
            </a:p>
          </p:txBody>
        </p:sp>
      </p:grp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FBF7BA36-F6A9-80D2-919A-28AEEC63D4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1714" y="772949"/>
            <a:ext cx="4220655" cy="5052503"/>
          </a:xfrm>
        </p:spPr>
        <p:txBody>
          <a:bodyPr>
            <a:normAutofit/>
          </a:bodyPr>
          <a:lstStyle/>
          <a:p>
            <a:endParaRPr lang="en-US" sz="2000" b="1" dirty="0">
              <a:sym typeface="Wingdings" panose="05000000000000000000" pitchFamily="2" charset="2"/>
            </a:endParaRPr>
          </a:p>
          <a:p>
            <a:r>
              <a:rPr lang="en-US" sz="2000" b="1" dirty="0">
                <a:sym typeface="Wingdings" panose="05000000000000000000" pitchFamily="2" charset="2"/>
              </a:rPr>
              <a:t>Models’ differing structures biases towards their priorities</a:t>
            </a:r>
            <a:br>
              <a:rPr lang="en-US" sz="2000" b="1" dirty="0">
                <a:sym typeface="Wingdings" panose="05000000000000000000" pitchFamily="2" charset="2"/>
              </a:rPr>
            </a:br>
            <a:r>
              <a:rPr lang="en-US" sz="2000" dirty="0"/>
              <a:t>(Neumann et al., 2026)</a:t>
            </a:r>
          </a:p>
          <a:p>
            <a:endParaRPr lang="en-US" sz="2000" dirty="0">
              <a:sym typeface="Wingdings" panose="05000000000000000000" pitchFamily="2" charset="2"/>
            </a:endParaRPr>
          </a:p>
          <a:p>
            <a:r>
              <a:rPr lang="en-US" sz="2000" b="1" dirty="0">
                <a:sym typeface="Wingdings" panose="05000000000000000000" pitchFamily="2" charset="2"/>
              </a:rPr>
              <a:t>Biodiversity is largely an endpoint, not a key driver; </a:t>
            </a:r>
            <a:br>
              <a:rPr lang="en-US" sz="2000" b="1" dirty="0">
                <a:sym typeface="Wingdings" panose="05000000000000000000" pitchFamily="2" charset="2"/>
              </a:rPr>
            </a:br>
            <a:r>
              <a:rPr lang="en-US" sz="2000" dirty="0"/>
              <a:t>(Kim et al., 2025)</a:t>
            </a:r>
          </a:p>
          <a:p>
            <a:br>
              <a:rPr lang="en-US" sz="2000" dirty="0"/>
            </a:br>
            <a:r>
              <a:rPr lang="en-US" sz="2000" b="1" dirty="0"/>
              <a:t>Limitations in model representation are a source </a:t>
            </a:r>
            <a:br>
              <a:rPr lang="en-US" sz="2000" b="1" dirty="0"/>
            </a:br>
            <a:r>
              <a:rPr lang="en-US" sz="2000" b="1" dirty="0"/>
              <a:t>of bias and uncertainty.</a:t>
            </a:r>
            <a:endParaRPr lang="en-US" sz="2000" b="1" dirty="0">
              <a:sym typeface="Wingdings" panose="05000000000000000000" pitchFamily="2" charset="2"/>
            </a:endParaRPr>
          </a:p>
        </p:txBody>
      </p:sp>
      <p:sp>
        <p:nvSpPr>
          <p:cNvPr id="3" name="Footer Placeholder 6">
            <a:extLst>
              <a:ext uri="{FF2B5EF4-FFF2-40B4-BE49-F238E27FC236}">
                <a16:creationId xmlns:a16="http://schemas.microsoft.com/office/drawing/2014/main" id="{69CF0F7B-60D0-9017-B3D5-EB3432D9D0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/>
              <a:t>World Biodiversity Forum</a:t>
            </a:r>
            <a:endParaRPr lang="en-GB" dirty="0"/>
          </a:p>
        </p:txBody>
      </p:sp>
      <p:sp>
        <p:nvSpPr>
          <p:cNvPr id="9" name="Date Placeholder 7">
            <a:extLst>
              <a:ext uri="{FF2B5EF4-FFF2-40B4-BE49-F238E27FC236}">
                <a16:creationId xmlns:a16="http://schemas.microsoft.com/office/drawing/2014/main" id="{BD874DFB-7FA9-F1F8-862B-927C797037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GB" dirty="0"/>
              <a:t>14-19 June 2026, Davos</a:t>
            </a:r>
          </a:p>
        </p:txBody>
      </p:sp>
    </p:spTree>
    <p:extLst>
      <p:ext uri="{BB962C8B-B14F-4D97-AF65-F5344CB8AC3E}">
        <p14:creationId xmlns:p14="http://schemas.microsoft.com/office/powerpoint/2010/main" val="26692545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5BA2B-A5B6-2C7E-A0FA-D8ABFA7E48D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CB49140-F916-98D4-98E7-B6B5FA6B641F}"/>
              </a:ext>
            </a:extLst>
          </p:cNvPr>
          <p:cNvSpPr txBox="1">
            <a:spLocks/>
          </p:cNvSpPr>
          <p:nvPr/>
        </p:nvSpPr>
        <p:spPr>
          <a:xfrm>
            <a:off x="362712" y="2241755"/>
            <a:ext cx="10991088" cy="202462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z="3600" dirty="0"/>
              <a:t>What will we learn from having a fuller picture?</a:t>
            </a:r>
          </a:p>
          <a:p>
            <a:r>
              <a:rPr lang="en-US" sz="2400" dirty="0">
                <a:solidFill>
                  <a:schemeClr val="tx1"/>
                </a:solidFill>
              </a:rPr>
              <a:t>How does the inclusion/exclusion of feedbacks affect system understanding?</a:t>
            </a:r>
          </a:p>
        </p:txBody>
      </p:sp>
      <p:sp>
        <p:nvSpPr>
          <p:cNvPr id="2" name="Footer Placeholder 6">
            <a:extLst>
              <a:ext uri="{FF2B5EF4-FFF2-40B4-BE49-F238E27FC236}">
                <a16:creationId xmlns:a16="http://schemas.microsoft.com/office/drawing/2014/main" id="{462DD977-1C3E-2EA7-F96C-B3B090434C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/>
              <a:t>World Biodiversity Forum</a:t>
            </a:r>
            <a:endParaRPr lang="en-GB" dirty="0"/>
          </a:p>
        </p:txBody>
      </p:sp>
      <p:sp>
        <p:nvSpPr>
          <p:cNvPr id="3" name="Date Placeholder 7">
            <a:extLst>
              <a:ext uri="{FF2B5EF4-FFF2-40B4-BE49-F238E27FC236}">
                <a16:creationId xmlns:a16="http://schemas.microsoft.com/office/drawing/2014/main" id="{6ABCEC9B-F46B-1DEE-6341-565D69B21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GB" dirty="0"/>
              <a:t>14-19 June 2026, Davos</a:t>
            </a:r>
          </a:p>
        </p:txBody>
      </p:sp>
    </p:spTree>
    <p:extLst>
      <p:ext uri="{BB962C8B-B14F-4D97-AF65-F5344CB8AC3E}">
        <p14:creationId xmlns:p14="http://schemas.microsoft.com/office/powerpoint/2010/main" val="38918658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11676-5BC3-E6F0-CB30-E5AA1B55E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192A77-76D8-E013-7B3E-80E20E4ABA2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33893B9-55B8-0061-21D5-D283D43A3219}"/>
              </a:ext>
            </a:extLst>
          </p:cNvPr>
          <p:cNvSpPr/>
          <p:nvPr/>
        </p:nvSpPr>
        <p:spPr>
          <a:xfrm>
            <a:off x="4385364" y="1517536"/>
            <a:ext cx="2920181" cy="106581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/>
              <a:t>FeliX</a:t>
            </a:r>
            <a:r>
              <a:rPr lang="en-US" b="1" i="1" dirty="0"/>
              <a:t> Model</a:t>
            </a:r>
            <a:endParaRPr lang="en-US" b="1" dirty="0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50CC1DB9-4787-4FF3-5282-D55F84CC1BD0}"/>
              </a:ext>
            </a:extLst>
          </p:cNvPr>
          <p:cNvSpPr/>
          <p:nvPr/>
        </p:nvSpPr>
        <p:spPr>
          <a:xfrm>
            <a:off x="6882812" y="1780367"/>
            <a:ext cx="699126" cy="414951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12562A7-026E-AF42-11EC-9451768EFDF7}"/>
              </a:ext>
            </a:extLst>
          </p:cNvPr>
          <p:cNvSpPr/>
          <p:nvPr/>
        </p:nvSpPr>
        <p:spPr>
          <a:xfrm>
            <a:off x="3987429" y="1752653"/>
            <a:ext cx="685153" cy="414951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Content Placeholder 1">
            <a:extLst>
              <a:ext uri="{FF2B5EF4-FFF2-40B4-BE49-F238E27FC236}">
                <a16:creationId xmlns:a16="http://schemas.microsoft.com/office/drawing/2014/main" id="{C2DF8619-B8C8-647A-011D-91BCB43E8988}"/>
              </a:ext>
            </a:extLst>
          </p:cNvPr>
          <p:cNvSpPr txBox="1">
            <a:spLocks/>
          </p:cNvSpPr>
          <p:nvPr/>
        </p:nvSpPr>
        <p:spPr>
          <a:xfrm>
            <a:off x="254446" y="835525"/>
            <a:ext cx="3678456" cy="26813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b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/>
              <a:t>Inputs [</a:t>
            </a:r>
            <a:r>
              <a:rPr lang="en-US" sz="1600" b="1" dirty="0" err="1"/>
              <a:t>U_x</a:t>
            </a:r>
            <a:r>
              <a:rPr lang="en-US" sz="1600" b="1" dirty="0"/>
              <a:t>]</a:t>
            </a:r>
          </a:p>
          <a:p>
            <a:pPr algn="ctr"/>
            <a:endParaRPr lang="en-US" sz="1600" b="1" dirty="0"/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rgbClr val="008080"/>
                </a:solidFill>
              </a:rPr>
              <a:t>Biodiversity </a:t>
            </a:r>
            <a:r>
              <a:rPr lang="en-US" sz="1600" dirty="0"/>
              <a:t>- </a:t>
            </a:r>
            <a:r>
              <a:rPr lang="en-US" sz="1600" b="1" dirty="0"/>
              <a:t>Yield</a:t>
            </a:r>
            <a:r>
              <a:rPr lang="en-US" sz="1600" dirty="0"/>
              <a:t> Feedback 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rgbClr val="FF8000"/>
                </a:solidFill>
              </a:rPr>
              <a:t>Climate </a:t>
            </a:r>
            <a:r>
              <a:rPr lang="en-US" sz="1600" dirty="0"/>
              <a:t>- </a:t>
            </a:r>
            <a:r>
              <a:rPr lang="en-US" sz="1600" b="1" dirty="0"/>
              <a:t>Yield</a:t>
            </a:r>
            <a:r>
              <a:rPr lang="en-US" sz="1600" dirty="0"/>
              <a:t> Feedback 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rgbClr val="4FA7FF"/>
                </a:solidFill>
              </a:rPr>
              <a:t>Water </a:t>
            </a:r>
            <a:r>
              <a:rPr lang="en-US" sz="1600" dirty="0"/>
              <a:t>- </a:t>
            </a:r>
            <a:r>
              <a:rPr lang="en-US" sz="1600" b="1" dirty="0"/>
              <a:t>Yield</a:t>
            </a:r>
            <a:r>
              <a:rPr lang="en-US" sz="1600" dirty="0"/>
              <a:t> Feedback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Land </a:t>
            </a:r>
            <a:r>
              <a:rPr lang="en-US" sz="1600" dirty="0"/>
              <a:t>- </a:t>
            </a:r>
            <a:r>
              <a:rPr lang="en-US" sz="1600" b="1" dirty="0" err="1">
                <a:solidFill>
                  <a:srgbClr val="C5C000"/>
                </a:solidFill>
              </a:rPr>
              <a:t>Fertiliser</a:t>
            </a:r>
            <a:r>
              <a:rPr lang="en-US" sz="1600" dirty="0"/>
              <a:t> Intensification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Food </a:t>
            </a:r>
            <a:r>
              <a:rPr lang="en-US" sz="1600" dirty="0"/>
              <a:t>- </a:t>
            </a:r>
            <a:r>
              <a:rPr lang="en-US" sz="1600" b="1" dirty="0">
                <a:solidFill>
                  <a:srgbClr val="FF0000"/>
                </a:solidFill>
              </a:rPr>
              <a:t>Population</a:t>
            </a:r>
            <a:r>
              <a:rPr lang="en-US" sz="1600" dirty="0"/>
              <a:t> Feedback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100" dirty="0"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100" dirty="0">
                <a:sym typeface="Wingdings" panose="05000000000000000000" pitchFamily="2" charset="2"/>
              </a:rPr>
              <a:t>*Varying from no connection (0) to </a:t>
            </a:r>
            <a:br>
              <a:rPr lang="en-US" sz="1100" dirty="0">
                <a:sym typeface="Wingdings" panose="05000000000000000000" pitchFamily="2" charset="2"/>
              </a:rPr>
            </a:br>
            <a:r>
              <a:rPr lang="en-US" sz="1100" dirty="0">
                <a:sym typeface="Wingdings" panose="05000000000000000000" pitchFamily="2" charset="2"/>
              </a:rPr>
              <a:t>full BAU connection (1)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47689C0C-1BE0-1A69-519B-471F97656BFE}"/>
              </a:ext>
            </a:extLst>
          </p:cNvPr>
          <p:cNvSpPr txBox="1">
            <a:spLocks/>
          </p:cNvSpPr>
          <p:nvPr/>
        </p:nvSpPr>
        <p:spPr>
          <a:xfrm>
            <a:off x="8034401" y="721523"/>
            <a:ext cx="3990241" cy="26578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b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/>
              <a:t>Outputs [</a:t>
            </a:r>
            <a:r>
              <a:rPr lang="en-US" sz="1600" b="1" dirty="0" err="1"/>
              <a:t>O_x</a:t>
            </a:r>
            <a:r>
              <a:rPr lang="en-US" sz="1600" b="1" dirty="0"/>
              <a:t> (t)]</a:t>
            </a:r>
            <a:br>
              <a:rPr lang="en-US" sz="1600" b="1" dirty="0"/>
            </a:br>
            <a:endParaRPr lang="en-US" sz="1600" b="1" dirty="0"/>
          </a:p>
          <a:p>
            <a:r>
              <a:rPr lang="en-US" sz="1600" dirty="0"/>
              <a:t>(</a:t>
            </a:r>
            <a:r>
              <a:rPr lang="en-US" sz="1600" b="1" dirty="0">
                <a:solidFill>
                  <a:srgbClr val="008080"/>
                </a:solidFill>
              </a:rPr>
              <a:t>Biodiversity</a:t>
            </a:r>
            <a:r>
              <a:rPr lang="en-US" sz="1600" dirty="0"/>
              <a:t>) Species Abundance</a:t>
            </a:r>
          </a:p>
          <a:p>
            <a:r>
              <a:rPr lang="en-US" sz="1600" dirty="0"/>
              <a:t>(</a:t>
            </a:r>
            <a:r>
              <a:rPr lang="en-US" sz="1600" b="1" dirty="0">
                <a:solidFill>
                  <a:srgbClr val="FF8000"/>
                </a:solidFill>
              </a:rPr>
              <a:t>Climate</a:t>
            </a:r>
            <a:r>
              <a:rPr lang="en-US" sz="1600" dirty="0"/>
              <a:t>) GHG Emissions AFOLU</a:t>
            </a:r>
          </a:p>
          <a:p>
            <a:r>
              <a:rPr lang="en-US" sz="1600" dirty="0"/>
              <a:t>(</a:t>
            </a:r>
            <a:r>
              <a:rPr lang="en-US" sz="1600" b="1" dirty="0">
                <a:solidFill>
                  <a:srgbClr val="4FA7FF"/>
                </a:solidFill>
              </a:rPr>
              <a:t>Water</a:t>
            </a:r>
            <a:r>
              <a:rPr lang="en-US" sz="1600" dirty="0"/>
              <a:t>) Freshwater Withdrawal</a:t>
            </a:r>
          </a:p>
          <a:p>
            <a:r>
              <a:rPr lang="en-US" sz="1600" dirty="0"/>
              <a:t>(</a:t>
            </a:r>
            <a:r>
              <a:rPr lang="en-US" sz="1600" b="1" dirty="0">
                <a:solidFill>
                  <a:srgbClr val="804040"/>
                </a:solidFill>
              </a:rPr>
              <a:t>Land Use</a:t>
            </a:r>
            <a:r>
              <a:rPr lang="en-US" sz="1600" dirty="0"/>
              <a:t>) Agriculture Land Demand</a:t>
            </a:r>
          </a:p>
          <a:p>
            <a:r>
              <a:rPr lang="en-US" sz="1600" dirty="0"/>
              <a:t>(</a:t>
            </a:r>
            <a:r>
              <a:rPr lang="en-US" sz="1600" b="1" dirty="0">
                <a:solidFill>
                  <a:srgbClr val="C5C000"/>
                </a:solidFill>
              </a:rPr>
              <a:t>Fertilizer</a:t>
            </a:r>
            <a:r>
              <a:rPr lang="en-US" sz="1600" dirty="0"/>
              <a:t>) Nitrogen Application</a:t>
            </a:r>
          </a:p>
          <a:p>
            <a:r>
              <a:rPr lang="en-US" sz="1600" dirty="0"/>
              <a:t>(</a:t>
            </a:r>
            <a:r>
              <a:rPr lang="en-US" sz="1600" b="1" dirty="0">
                <a:solidFill>
                  <a:srgbClr val="FF0000"/>
                </a:solidFill>
              </a:rPr>
              <a:t>Nutrition</a:t>
            </a:r>
            <a:r>
              <a:rPr lang="en-US" sz="1600" dirty="0"/>
              <a:t>) Caloric Availability</a:t>
            </a:r>
          </a:p>
        </p:txBody>
      </p:sp>
      <p:sp>
        <p:nvSpPr>
          <p:cNvPr id="116" name="Content Placeholder 2">
            <a:extLst>
              <a:ext uri="{FF2B5EF4-FFF2-40B4-BE49-F238E27FC236}">
                <a16:creationId xmlns:a16="http://schemas.microsoft.com/office/drawing/2014/main" id="{7667DDBA-C451-D121-BD4D-F54A9BE879B6}"/>
              </a:ext>
            </a:extLst>
          </p:cNvPr>
          <p:cNvSpPr txBox="1">
            <a:spLocks/>
          </p:cNvSpPr>
          <p:nvPr/>
        </p:nvSpPr>
        <p:spPr>
          <a:xfrm>
            <a:off x="4385364" y="2560204"/>
            <a:ext cx="2920182" cy="46711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b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/>
              <a:t>System Dynamics-based IAM.</a:t>
            </a:r>
            <a:br>
              <a:rPr lang="en-US" sz="1200" dirty="0"/>
            </a:br>
            <a:r>
              <a:rPr lang="en-US" sz="1200" dirty="0"/>
              <a:t>Sobol Sampling n= 100,000</a:t>
            </a: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FD57C42-DF0B-2AAA-261E-F28084A92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041" y="216521"/>
            <a:ext cx="11511148" cy="625738"/>
          </a:xfrm>
        </p:spPr>
        <p:txBody>
          <a:bodyPr/>
          <a:lstStyle/>
          <a:p>
            <a:pPr algn="ctr"/>
            <a:r>
              <a:rPr lang="en-US" dirty="0"/>
              <a:t>Experimental Setup</a:t>
            </a:r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ED49870D-A923-C97F-B23E-1778814E30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/>
              <a:t>World Biodiversity Forum</a:t>
            </a:r>
            <a:endParaRPr lang="en-GB" dirty="0"/>
          </a:p>
        </p:txBody>
      </p:sp>
      <p:sp>
        <p:nvSpPr>
          <p:cNvPr id="14" name="Date Placeholder 7">
            <a:extLst>
              <a:ext uri="{FF2B5EF4-FFF2-40B4-BE49-F238E27FC236}">
                <a16:creationId xmlns:a16="http://schemas.microsoft.com/office/drawing/2014/main" id="{9566A2F5-D981-C7C8-3675-4ED5947AFC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GB" dirty="0"/>
              <a:t>14-19 June 2026, Davos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C24E2A6-27D4-7BBE-4064-B1F486577A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879" t="8159" r="4792" b="9736"/>
          <a:stretch>
            <a:fillRect/>
          </a:stretch>
        </p:blipFill>
        <p:spPr>
          <a:xfrm>
            <a:off x="977871" y="3816362"/>
            <a:ext cx="1880362" cy="1685984"/>
          </a:xfrm>
          <a:prstGeom prst="rect">
            <a:avLst/>
          </a:prstGeom>
        </p:spPr>
      </p:pic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588A813B-D708-A2D3-A84D-32615A4B9C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29050" y="3545873"/>
            <a:ext cx="4473017" cy="1596204"/>
          </a:xfrm>
        </p:spPr>
        <p:txBody>
          <a:bodyPr>
            <a:normAutofit/>
          </a:bodyPr>
          <a:lstStyle/>
          <a:p>
            <a:pPr algn="ctr"/>
            <a:r>
              <a:rPr lang="en-US" sz="1600" b="1" dirty="0"/>
              <a:t>Global Sensitivity Analysis </a:t>
            </a:r>
            <a:br>
              <a:rPr lang="en-US" sz="1600" b="1" dirty="0"/>
            </a:br>
            <a:r>
              <a:rPr lang="en-US" sz="1600" b="1" dirty="0"/>
              <a:t>(Sobol Method)</a:t>
            </a:r>
          </a:p>
          <a:p>
            <a:pPr algn="ctr"/>
            <a:r>
              <a:rPr lang="en-US" sz="1600" dirty="0"/>
              <a:t>“How much variation of outcome (O) can be attributed to each feedback (U), including first-order and higher-order effects”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70FF47F-0AB2-FBD4-0EF6-04E88E8F6DCE}"/>
              </a:ext>
            </a:extLst>
          </p:cNvPr>
          <p:cNvCxnSpPr>
            <a:cxnSpLocks/>
          </p:cNvCxnSpPr>
          <p:nvPr/>
        </p:nvCxnSpPr>
        <p:spPr>
          <a:xfrm flipV="1">
            <a:off x="862066" y="3816362"/>
            <a:ext cx="0" cy="1770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A6D8F01-9FB7-0936-93D4-96AD0BFB5A8D}"/>
              </a:ext>
            </a:extLst>
          </p:cNvPr>
          <p:cNvCxnSpPr>
            <a:cxnSpLocks/>
          </p:cNvCxnSpPr>
          <p:nvPr/>
        </p:nvCxnSpPr>
        <p:spPr>
          <a:xfrm>
            <a:off x="862066" y="5586464"/>
            <a:ext cx="20624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61C6AC40-3651-B873-A8B3-450D6410C580}"/>
              </a:ext>
            </a:extLst>
          </p:cNvPr>
          <p:cNvSpPr txBox="1"/>
          <p:nvPr/>
        </p:nvSpPr>
        <p:spPr>
          <a:xfrm>
            <a:off x="255524" y="3790652"/>
            <a:ext cx="548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U</a:t>
            </a:r>
            <a:r>
              <a:rPr lang="en-US" b="1" dirty="0"/>
              <a:t>1</a:t>
            </a:r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035767B-06BB-BC8E-D360-65043B24A890}"/>
              </a:ext>
            </a:extLst>
          </p:cNvPr>
          <p:cNvSpPr txBox="1"/>
          <p:nvPr/>
        </p:nvSpPr>
        <p:spPr>
          <a:xfrm>
            <a:off x="2892542" y="5543324"/>
            <a:ext cx="548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U2</a:t>
            </a:r>
            <a:endParaRPr lang="en-US" dirty="0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CCF4ECF-AD37-5076-C15B-A32B2A38BEC4}"/>
              </a:ext>
            </a:extLst>
          </p:cNvPr>
          <p:cNvCxnSpPr>
            <a:cxnSpLocks/>
          </p:cNvCxnSpPr>
          <p:nvPr/>
        </p:nvCxnSpPr>
        <p:spPr>
          <a:xfrm>
            <a:off x="862066" y="5586464"/>
            <a:ext cx="1377138" cy="3755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7FF86EAE-FE34-C234-60FD-03BF36B42A43}"/>
              </a:ext>
            </a:extLst>
          </p:cNvPr>
          <p:cNvSpPr txBox="1"/>
          <p:nvPr/>
        </p:nvSpPr>
        <p:spPr>
          <a:xfrm>
            <a:off x="2211822" y="5900915"/>
            <a:ext cx="9550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U3,U4 </a:t>
            </a:r>
            <a:endParaRPr lang="en-US" sz="1200" dirty="0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2E92D5F-9690-B109-1F71-AD505A23B14A}"/>
              </a:ext>
            </a:extLst>
          </p:cNvPr>
          <p:cNvCxnSpPr>
            <a:cxnSpLocks/>
          </p:cNvCxnSpPr>
          <p:nvPr/>
        </p:nvCxnSpPr>
        <p:spPr>
          <a:xfrm flipV="1">
            <a:off x="8898818" y="3968583"/>
            <a:ext cx="0" cy="1770102"/>
          </a:xfrm>
          <a:prstGeom prst="straightConnector1">
            <a:avLst/>
          </a:prstGeom>
          <a:ln>
            <a:solidFill>
              <a:srgbClr val="684C9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919174C-1A0E-58AF-1F2E-F0F2C785A3A3}"/>
              </a:ext>
            </a:extLst>
          </p:cNvPr>
          <p:cNvCxnSpPr>
            <a:cxnSpLocks/>
          </p:cNvCxnSpPr>
          <p:nvPr/>
        </p:nvCxnSpPr>
        <p:spPr>
          <a:xfrm>
            <a:off x="8898818" y="5738685"/>
            <a:ext cx="2585906" cy="0"/>
          </a:xfrm>
          <a:prstGeom prst="straightConnector1">
            <a:avLst/>
          </a:prstGeom>
          <a:ln>
            <a:solidFill>
              <a:srgbClr val="684C9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EE621A8D-9D79-81F8-85C8-BF6C1AD54FB2}"/>
              </a:ext>
            </a:extLst>
          </p:cNvPr>
          <p:cNvSpPr txBox="1"/>
          <p:nvPr/>
        </p:nvSpPr>
        <p:spPr>
          <a:xfrm>
            <a:off x="8315869" y="3942873"/>
            <a:ext cx="525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O1</a:t>
            </a:r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A186131-0903-1D9C-473E-9055ACD23D4C}"/>
              </a:ext>
            </a:extLst>
          </p:cNvPr>
          <p:cNvSpPr txBox="1"/>
          <p:nvPr/>
        </p:nvSpPr>
        <p:spPr>
          <a:xfrm>
            <a:off x="10779149" y="5709962"/>
            <a:ext cx="955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time</a:t>
            </a:r>
            <a:endParaRPr lang="en-US" dirty="0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1BC849E-64D7-748E-08B0-86F0A385A352}"/>
              </a:ext>
            </a:extLst>
          </p:cNvPr>
          <p:cNvCxnSpPr>
            <a:cxnSpLocks/>
          </p:cNvCxnSpPr>
          <p:nvPr/>
        </p:nvCxnSpPr>
        <p:spPr>
          <a:xfrm flipV="1">
            <a:off x="8898818" y="4984333"/>
            <a:ext cx="1097741" cy="325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13657EF-380C-4928-155F-D708BB44C2AE}"/>
              </a:ext>
            </a:extLst>
          </p:cNvPr>
          <p:cNvCxnSpPr>
            <a:cxnSpLocks/>
          </p:cNvCxnSpPr>
          <p:nvPr/>
        </p:nvCxnSpPr>
        <p:spPr>
          <a:xfrm flipV="1">
            <a:off x="10017514" y="4385575"/>
            <a:ext cx="1239155" cy="59264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3937B4E-E02F-D9F4-D113-88046E013736}"/>
              </a:ext>
            </a:extLst>
          </p:cNvPr>
          <p:cNvCxnSpPr>
            <a:cxnSpLocks/>
          </p:cNvCxnSpPr>
          <p:nvPr/>
        </p:nvCxnSpPr>
        <p:spPr>
          <a:xfrm flipV="1">
            <a:off x="10019689" y="4637471"/>
            <a:ext cx="1236980" cy="34074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07FC20A-DA9E-7C6B-8784-10B661107466}"/>
              </a:ext>
            </a:extLst>
          </p:cNvPr>
          <p:cNvCxnSpPr>
            <a:cxnSpLocks/>
          </p:cNvCxnSpPr>
          <p:nvPr/>
        </p:nvCxnSpPr>
        <p:spPr>
          <a:xfrm flipV="1">
            <a:off x="10017514" y="4933395"/>
            <a:ext cx="1260110" cy="4482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CEA2BB7-92B7-937B-B10E-DAF2069E255E}"/>
              </a:ext>
            </a:extLst>
          </p:cNvPr>
          <p:cNvCxnSpPr>
            <a:cxnSpLocks/>
          </p:cNvCxnSpPr>
          <p:nvPr/>
        </p:nvCxnSpPr>
        <p:spPr>
          <a:xfrm>
            <a:off x="10019689" y="4984333"/>
            <a:ext cx="1236980" cy="5527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AEBFB56-45B3-58FC-6CB8-C33324B98DBD}"/>
              </a:ext>
            </a:extLst>
          </p:cNvPr>
          <p:cNvCxnSpPr>
            <a:cxnSpLocks/>
          </p:cNvCxnSpPr>
          <p:nvPr/>
        </p:nvCxnSpPr>
        <p:spPr>
          <a:xfrm>
            <a:off x="10019689" y="4971307"/>
            <a:ext cx="1257935" cy="4205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nector: Curved 51">
            <a:extLst>
              <a:ext uri="{FF2B5EF4-FFF2-40B4-BE49-F238E27FC236}">
                <a16:creationId xmlns:a16="http://schemas.microsoft.com/office/drawing/2014/main" id="{22828EC9-D2A7-91DE-DE94-FD1452A8C61E}"/>
              </a:ext>
            </a:extLst>
          </p:cNvPr>
          <p:cNvCxnSpPr>
            <a:cxnSpLocks/>
          </p:cNvCxnSpPr>
          <p:nvPr/>
        </p:nvCxnSpPr>
        <p:spPr>
          <a:xfrm>
            <a:off x="2037134" y="5189230"/>
            <a:ext cx="8154637" cy="26187"/>
          </a:xfrm>
          <a:prstGeom prst="curvedConnector3">
            <a:avLst>
              <a:gd name="adj1" fmla="val 50000"/>
            </a:avLst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>
            <a:extLst>
              <a:ext uri="{FF2B5EF4-FFF2-40B4-BE49-F238E27FC236}">
                <a16:creationId xmlns:a16="http://schemas.microsoft.com/office/drawing/2014/main" id="{8443BF5E-4758-ED7A-4642-8B2881B10F7F}"/>
              </a:ext>
            </a:extLst>
          </p:cNvPr>
          <p:cNvSpPr/>
          <p:nvPr/>
        </p:nvSpPr>
        <p:spPr>
          <a:xfrm>
            <a:off x="1852781" y="5162755"/>
            <a:ext cx="75470" cy="658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CF797AAD-8A1B-5AF9-1918-B123005503AD}"/>
              </a:ext>
            </a:extLst>
          </p:cNvPr>
          <p:cNvSpPr txBox="1">
            <a:spLocks/>
          </p:cNvSpPr>
          <p:nvPr/>
        </p:nvSpPr>
        <p:spPr>
          <a:xfrm>
            <a:off x="7677964" y="5229079"/>
            <a:ext cx="1275810" cy="314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b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rgbClr val="FF0000"/>
                </a:solidFill>
              </a:rPr>
              <a:t>A single run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3DC7B07-195B-46E9-F36F-13F1B5193640}"/>
              </a:ext>
            </a:extLst>
          </p:cNvPr>
          <p:cNvCxnSpPr>
            <a:cxnSpLocks/>
          </p:cNvCxnSpPr>
          <p:nvPr/>
        </p:nvCxnSpPr>
        <p:spPr>
          <a:xfrm>
            <a:off x="10019689" y="4984333"/>
            <a:ext cx="1194440" cy="2179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38678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B7036B2-216C-F957-0517-993C8FCF9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8" y="0"/>
            <a:ext cx="6961303" cy="500752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5C0CB-F36B-C57A-FF6E-7F333A8BA5C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187D6F-25E7-A472-0180-C25EEE6E1F7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FOOTER - Goto 'Insert &gt; Header and footer &gt; Footer'</a:t>
            </a:r>
            <a:endParaRPr lang="en-GB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EB8C319F-1B6A-A8DC-B264-133992C15EC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DATE - 'Insert &gt; Header and footer &gt; Fixed'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8E7EE1-72DF-FCA7-F198-A30D540C0A9E}"/>
              </a:ext>
            </a:extLst>
          </p:cNvPr>
          <p:cNvSpPr txBox="1"/>
          <p:nvPr/>
        </p:nvSpPr>
        <p:spPr>
          <a:xfrm>
            <a:off x="7663074" y="624539"/>
            <a:ext cx="4345786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b="1" dirty="0"/>
              <a:t>1) Biodiversity Feedback </a:t>
            </a:r>
            <a:r>
              <a:rPr lang="en-US" dirty="0"/>
              <a:t>(Biodiversity**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Yield) </a:t>
            </a:r>
            <a:br>
              <a:rPr lang="en-US" b="1" dirty="0"/>
            </a:br>
            <a:endParaRPr lang="en-US" b="1" dirty="0"/>
          </a:p>
          <a:p>
            <a:r>
              <a:rPr lang="en-US" b="1" dirty="0"/>
              <a:t>2) Climate Feedback </a:t>
            </a:r>
            <a:br>
              <a:rPr lang="en-US" b="1" dirty="0"/>
            </a:br>
            <a:r>
              <a:rPr lang="en-US" dirty="0"/>
              <a:t>(Carbon, Temp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Yield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endParaRPr lang="en-US" b="1" dirty="0">
              <a:sym typeface="Wingdings" panose="05000000000000000000" pitchFamily="2" charset="2"/>
            </a:endParaRPr>
          </a:p>
          <a:p>
            <a:r>
              <a:rPr lang="en-US" b="1" dirty="0">
                <a:sym typeface="Wingdings" panose="05000000000000000000" pitchFamily="2" charset="2"/>
              </a:rPr>
              <a:t>3) </a:t>
            </a:r>
            <a:r>
              <a:rPr lang="en-US" b="1" dirty="0"/>
              <a:t>Water Stress Feedback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dirty="0"/>
              <a:t>(Water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Yield)</a:t>
            </a:r>
            <a:endParaRPr lang="en-US" dirty="0">
              <a:sym typeface="Wingdings" panose="05000000000000000000" pitchFamily="2" charset="2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br>
              <a:rPr lang="en-US" dirty="0"/>
            </a:br>
            <a:r>
              <a:rPr lang="en-US" b="1" dirty="0"/>
              <a:t>4) </a:t>
            </a:r>
            <a:r>
              <a:rPr lang="en-US" b="1" dirty="0" err="1"/>
              <a:t>Fertiliser</a:t>
            </a:r>
            <a:r>
              <a:rPr lang="en-US" b="1" dirty="0"/>
              <a:t> Intensification </a:t>
            </a:r>
            <a:br>
              <a:rPr lang="en-US" b="1" dirty="0"/>
            </a:br>
            <a:r>
              <a:rPr lang="en-US" dirty="0"/>
              <a:t>(Land Pressure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Fertiliser</a:t>
            </a:r>
            <a:r>
              <a:rPr lang="en-US" dirty="0">
                <a:sym typeface="Wingdings" panose="05000000000000000000" pitchFamily="2" charset="2"/>
              </a:rPr>
              <a:t> Use)</a:t>
            </a:r>
            <a:br>
              <a:rPr lang="en-US" dirty="0">
                <a:sym typeface="Wingdings" panose="05000000000000000000" pitchFamily="2" charset="2"/>
              </a:rPr>
            </a:br>
            <a:br>
              <a:rPr lang="en-US" dirty="0">
                <a:sym typeface="Wingdings" panose="05000000000000000000" pitchFamily="2" charset="2"/>
              </a:rPr>
            </a:br>
            <a:r>
              <a:rPr lang="en-US" b="1" dirty="0">
                <a:sym typeface="Wingdings" panose="05000000000000000000" pitchFamily="2" charset="2"/>
              </a:rPr>
              <a:t>5</a:t>
            </a:r>
            <a:r>
              <a:rPr lang="en-US" b="1" dirty="0"/>
              <a:t>) Population Feedback </a:t>
            </a:r>
            <a:endParaRPr lang="en-US" b="1" dirty="0">
              <a:sym typeface="Wingdings" panose="05000000000000000000" pitchFamily="2" charset="2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dirty="0">
                <a:sym typeface="Wingdings" panose="05000000000000000000" pitchFamily="2" charset="2"/>
              </a:rPr>
              <a:t>(Food Availability  Population)</a:t>
            </a:r>
            <a:br>
              <a:rPr lang="en-US" dirty="0">
                <a:sym typeface="Wingdings" panose="05000000000000000000" pitchFamily="2" charset="2"/>
              </a:rPr>
            </a:br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sz="1600" dirty="0"/>
              <a:t>**Biodiversity indicator is based on Mean Species Abundance (Schipper et al., 2025; Schipper et al., 2019)</a:t>
            </a:r>
          </a:p>
          <a:p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F49ADAC-744A-B382-2BDC-553C26CD28D4}"/>
              </a:ext>
            </a:extLst>
          </p:cNvPr>
          <p:cNvSpPr/>
          <p:nvPr/>
        </p:nvSpPr>
        <p:spPr>
          <a:xfrm>
            <a:off x="3001948" y="2034073"/>
            <a:ext cx="363894" cy="36389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2C2084E-0A6A-93B2-52FF-8F21D67FC426}"/>
              </a:ext>
            </a:extLst>
          </p:cNvPr>
          <p:cNvSpPr/>
          <p:nvPr/>
        </p:nvSpPr>
        <p:spPr>
          <a:xfrm>
            <a:off x="3001948" y="4775262"/>
            <a:ext cx="363894" cy="36389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0B8BE3D-43B6-0FBD-89C4-F748F161F31F}"/>
              </a:ext>
            </a:extLst>
          </p:cNvPr>
          <p:cNvSpPr/>
          <p:nvPr/>
        </p:nvSpPr>
        <p:spPr>
          <a:xfrm>
            <a:off x="6776219" y="4775262"/>
            <a:ext cx="363894" cy="36389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6EB6965-D962-6868-33C8-BFF9AA0A79CA}"/>
              </a:ext>
            </a:extLst>
          </p:cNvPr>
          <p:cNvSpPr/>
          <p:nvPr/>
        </p:nvSpPr>
        <p:spPr>
          <a:xfrm>
            <a:off x="6779355" y="2034073"/>
            <a:ext cx="363894" cy="36389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95F08D-6C8A-C348-9528-0173C1BD18EB}"/>
              </a:ext>
            </a:extLst>
          </p:cNvPr>
          <p:cNvSpPr txBox="1"/>
          <p:nvPr/>
        </p:nvSpPr>
        <p:spPr>
          <a:xfrm>
            <a:off x="119650" y="5393754"/>
            <a:ext cx="67602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400" b="1" dirty="0"/>
              <a:t>Testing Feedbacks by Sensitivity Analysis</a:t>
            </a:r>
          </a:p>
        </p:txBody>
      </p:sp>
    </p:spTree>
    <p:extLst>
      <p:ext uri="{BB962C8B-B14F-4D97-AF65-F5344CB8AC3E}">
        <p14:creationId xmlns:p14="http://schemas.microsoft.com/office/powerpoint/2010/main" val="20033895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6DE1F17-0B4B-899E-E3F9-8E3DD2D0B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85955"/>
            <a:ext cx="8391646" cy="510130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B377E4-0A6A-7207-F1C5-EFC71FA69CE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E3F8E522-BDBD-8311-F1F1-09E6670176AF}"/>
              </a:ext>
            </a:extLst>
          </p:cNvPr>
          <p:cNvSpPr txBox="1">
            <a:spLocks/>
          </p:cNvSpPr>
          <p:nvPr/>
        </p:nvSpPr>
        <p:spPr>
          <a:xfrm>
            <a:off x="0" y="5457740"/>
            <a:ext cx="10991088" cy="66576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(1) Some outcomes are more “uncertain” than others</a:t>
            </a:r>
          </a:p>
        </p:txBody>
      </p:sp>
      <p:sp>
        <p:nvSpPr>
          <p:cNvPr id="2" name="Footer Placeholder 6">
            <a:extLst>
              <a:ext uri="{FF2B5EF4-FFF2-40B4-BE49-F238E27FC236}">
                <a16:creationId xmlns:a16="http://schemas.microsoft.com/office/drawing/2014/main" id="{7B0CD3A7-CD1E-09D4-B954-75AD1F2E92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/>
              <a:t>World Biodiversity Forum</a:t>
            </a:r>
            <a:endParaRPr lang="en-GB" dirty="0"/>
          </a:p>
        </p:txBody>
      </p:sp>
      <p:sp>
        <p:nvSpPr>
          <p:cNvPr id="3" name="Date Placeholder 7">
            <a:extLst>
              <a:ext uri="{FF2B5EF4-FFF2-40B4-BE49-F238E27FC236}">
                <a16:creationId xmlns:a16="http://schemas.microsoft.com/office/drawing/2014/main" id="{663DD837-AD2B-A268-96A2-ED7ADBFA0D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GB" dirty="0"/>
              <a:t>14-19 June 2026, Davos</a:t>
            </a:r>
          </a:p>
        </p:txBody>
      </p:sp>
    </p:spTree>
    <p:extLst>
      <p:ext uri="{BB962C8B-B14F-4D97-AF65-F5344CB8AC3E}">
        <p14:creationId xmlns:p14="http://schemas.microsoft.com/office/powerpoint/2010/main" val="25340928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3CECE-F341-2802-06BD-E08FF8C2B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B3B0BF7-0FF3-4F1D-5AC8-32D169E43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026413"/>
            <a:ext cx="8507611" cy="439243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A2540-5C15-9097-CE1E-2889DC7E435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2A0E27C3-0882-3480-9905-6DCDF6AF7B03}"/>
              </a:ext>
            </a:extLst>
          </p:cNvPr>
          <p:cNvSpPr txBox="1">
            <a:spLocks/>
          </p:cNvSpPr>
          <p:nvPr/>
        </p:nvSpPr>
        <p:spPr>
          <a:xfrm>
            <a:off x="0" y="162225"/>
            <a:ext cx="12192000" cy="66576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(2) Each outcome uncertainty is explained by different feedbacks</a:t>
            </a:r>
          </a:p>
        </p:txBody>
      </p:sp>
      <p:sp>
        <p:nvSpPr>
          <p:cNvPr id="2" name="Footer Placeholder 6">
            <a:extLst>
              <a:ext uri="{FF2B5EF4-FFF2-40B4-BE49-F238E27FC236}">
                <a16:creationId xmlns:a16="http://schemas.microsoft.com/office/drawing/2014/main" id="{0A58FDC7-25D3-79C4-1DD8-6ABCF893A8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World Biodiversity Forum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" name="Date Placeholder 7">
            <a:extLst>
              <a:ext uri="{FF2B5EF4-FFF2-40B4-BE49-F238E27FC236}">
                <a16:creationId xmlns:a16="http://schemas.microsoft.com/office/drawing/2014/main" id="{20579CC2-A815-82D8-6AC7-BDEA55F0D5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GB" dirty="0">
                <a:solidFill>
                  <a:srgbClr val="FFFFFF"/>
                </a:solidFill>
              </a:rPr>
              <a:t>14-19 June 2026, Davos</a:t>
            </a:r>
          </a:p>
        </p:txBody>
      </p:sp>
    </p:spTree>
    <p:extLst>
      <p:ext uri="{BB962C8B-B14F-4D97-AF65-F5344CB8AC3E}">
        <p14:creationId xmlns:p14="http://schemas.microsoft.com/office/powerpoint/2010/main" val="789778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12149-4F14-C441-4DF8-230EB1962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05116743-F270-172B-A887-3538E9492C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026413"/>
            <a:ext cx="8507611" cy="439243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C7402-3CD7-78CE-75CE-D9A29B907B2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F79B5258-F54F-8429-D74D-F2DCB6C7E232}"/>
              </a:ext>
            </a:extLst>
          </p:cNvPr>
          <p:cNvSpPr txBox="1">
            <a:spLocks/>
          </p:cNvSpPr>
          <p:nvPr/>
        </p:nvSpPr>
        <p:spPr>
          <a:xfrm>
            <a:off x="0" y="162225"/>
            <a:ext cx="12192000" cy="66576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(2) Each outcome uncertainty is explained by different feedbacks</a:t>
            </a:r>
          </a:p>
        </p:txBody>
      </p:sp>
      <p:sp>
        <p:nvSpPr>
          <p:cNvPr id="2" name="Footer Placeholder 6">
            <a:extLst>
              <a:ext uri="{FF2B5EF4-FFF2-40B4-BE49-F238E27FC236}">
                <a16:creationId xmlns:a16="http://schemas.microsoft.com/office/drawing/2014/main" id="{2F053E0D-7F72-5C8A-12A9-72F83D4FE6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World Biodiversity Forum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" name="Date Placeholder 7">
            <a:extLst>
              <a:ext uri="{FF2B5EF4-FFF2-40B4-BE49-F238E27FC236}">
                <a16:creationId xmlns:a16="http://schemas.microsoft.com/office/drawing/2014/main" id="{CE886CED-2B7A-2A62-05E5-F2879A97C8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GB" dirty="0">
                <a:solidFill>
                  <a:srgbClr val="FFFFFF"/>
                </a:solidFill>
              </a:rPr>
              <a:t>14-19 June 2026, Davos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DC9545-B6AE-30AF-25E0-1EBE4984533B}"/>
              </a:ext>
            </a:extLst>
          </p:cNvPr>
          <p:cNvSpPr/>
          <p:nvPr/>
        </p:nvSpPr>
        <p:spPr>
          <a:xfrm>
            <a:off x="6396942" y="1097242"/>
            <a:ext cx="1082351" cy="40121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5A8C4C-102B-64DD-EB58-9C57D09871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8101" t="50470" b="6743"/>
          <a:stretch>
            <a:fillRect/>
          </a:stretch>
        </p:blipFill>
        <p:spPr>
          <a:xfrm>
            <a:off x="1876614" y="1380930"/>
            <a:ext cx="3886635" cy="31217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85923B7-6A40-F245-6884-B1F244F273E7}"/>
              </a:ext>
            </a:extLst>
          </p:cNvPr>
          <p:cNvSpPr txBox="1">
            <a:spLocks/>
          </p:cNvSpPr>
          <p:nvPr/>
        </p:nvSpPr>
        <p:spPr>
          <a:xfrm>
            <a:off x="2850338" y="2885200"/>
            <a:ext cx="2573757" cy="397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b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/>
              <a:t>2030, 2050, 2100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0419D21-DEED-CFDE-0EB6-5232E83B117A}"/>
              </a:ext>
            </a:extLst>
          </p:cNvPr>
          <p:cNvCxnSpPr>
            <a:cxnSpLocks/>
          </p:cNvCxnSpPr>
          <p:nvPr/>
        </p:nvCxnSpPr>
        <p:spPr>
          <a:xfrm>
            <a:off x="4012085" y="1805300"/>
            <a:ext cx="0" cy="1283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393E1F2-F86D-CBDB-3A83-F4749691C6F8}"/>
              </a:ext>
            </a:extLst>
          </p:cNvPr>
          <p:cNvCxnSpPr>
            <a:cxnSpLocks/>
          </p:cNvCxnSpPr>
          <p:nvPr/>
        </p:nvCxnSpPr>
        <p:spPr>
          <a:xfrm>
            <a:off x="4438228" y="1749317"/>
            <a:ext cx="0" cy="2519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D114FE-189E-571A-C423-E02D8AB5FC75}"/>
              </a:ext>
            </a:extLst>
          </p:cNvPr>
          <p:cNvCxnSpPr>
            <a:cxnSpLocks/>
          </p:cNvCxnSpPr>
          <p:nvPr/>
        </p:nvCxnSpPr>
        <p:spPr>
          <a:xfrm>
            <a:off x="5464773" y="1905691"/>
            <a:ext cx="0" cy="5489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3D34CBA2-3E7D-F845-BFE5-0AA403C30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02197" y="1608880"/>
            <a:ext cx="3206663" cy="4016414"/>
          </a:xfrm>
        </p:spPr>
        <p:txBody>
          <a:bodyPr anchor="ctr">
            <a:normAutofit fontScale="92500" lnSpcReduction="20000"/>
          </a:bodyPr>
          <a:lstStyle/>
          <a:p>
            <a:r>
              <a:rPr lang="en-US" b="1" dirty="0"/>
              <a:t>Different feedback matters for different outcomes.</a:t>
            </a:r>
          </a:p>
          <a:p>
            <a:endParaRPr lang="en-US" b="1" dirty="0"/>
          </a:p>
          <a:p>
            <a:r>
              <a:rPr lang="en-US" dirty="0"/>
              <a:t>(E.g. Models focused on emissions are concerned about agricultural activities, i.e. fertilizer use)</a:t>
            </a:r>
          </a:p>
          <a:p>
            <a:endParaRPr lang="en-US" dirty="0"/>
          </a:p>
          <a:p>
            <a:r>
              <a:rPr lang="en-US" dirty="0"/>
              <a:t>The model structure is biased to its </a:t>
            </a:r>
            <a:r>
              <a:rPr lang="en-US" b="1" dirty="0"/>
              <a:t>main outcome of interest.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271968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51820-230A-BCDD-3753-96FD3654D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B50C55-FDC2-BC32-A6A5-900EEC1CFE5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19" name="Content Placeholder 7">
            <a:extLst>
              <a:ext uri="{FF2B5EF4-FFF2-40B4-BE49-F238E27FC236}">
                <a16:creationId xmlns:a16="http://schemas.microsoft.com/office/drawing/2014/main" id="{FB1A5B1A-B865-BDFB-41F4-869CA1452A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49620" y="1457959"/>
            <a:ext cx="3159240" cy="3913021"/>
          </a:xfrm>
        </p:spPr>
        <p:txBody>
          <a:bodyPr anchor="ctr">
            <a:normAutofit fontScale="92500" lnSpcReduction="10000"/>
          </a:bodyPr>
          <a:lstStyle/>
          <a:p>
            <a:r>
              <a:rPr lang="en-US" b="1" dirty="0"/>
              <a:t>Dominant Drivers are not static. </a:t>
            </a:r>
          </a:p>
          <a:p>
            <a:endParaRPr lang="en-US" b="1" dirty="0"/>
          </a:p>
          <a:p>
            <a:r>
              <a:rPr lang="en-US" dirty="0" err="1">
                <a:highlight>
                  <a:srgbClr val="D7D700"/>
                </a:highlight>
              </a:rPr>
              <a:t>Fertiliser</a:t>
            </a:r>
            <a:r>
              <a:rPr lang="en-US" dirty="0"/>
              <a:t> and </a:t>
            </a:r>
            <a:r>
              <a:rPr lang="en-US" dirty="0">
                <a:highlight>
                  <a:srgbClr val="4FA7FF"/>
                </a:highlight>
              </a:rPr>
              <a:t>Water</a:t>
            </a:r>
            <a:r>
              <a:rPr lang="en-US" dirty="0"/>
              <a:t> are important near-term (production intensification)</a:t>
            </a:r>
          </a:p>
          <a:p>
            <a:endParaRPr lang="en-US" dirty="0"/>
          </a:p>
          <a:p>
            <a:r>
              <a:rPr lang="en-US" dirty="0">
                <a:highlight>
                  <a:srgbClr val="FF8000"/>
                </a:highlight>
              </a:rPr>
              <a:t>Climate</a:t>
            </a:r>
            <a:r>
              <a:rPr lang="en-US" dirty="0"/>
              <a:t> and </a:t>
            </a:r>
            <a:r>
              <a:rPr lang="en-US" dirty="0">
                <a:solidFill>
                  <a:schemeClr val="bg1"/>
                </a:solidFill>
                <a:highlight>
                  <a:srgbClr val="008000"/>
                </a:highlight>
              </a:rPr>
              <a:t>Biodiversity</a:t>
            </a:r>
            <a:r>
              <a:rPr lang="en-US" dirty="0"/>
              <a:t> Feedbacks are important in the long-term (environmental feedbacks)</a:t>
            </a: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EFB3F103-D1B7-B7AF-622F-626FB66148E6}"/>
              </a:ext>
            </a:extLst>
          </p:cNvPr>
          <p:cNvSpPr txBox="1">
            <a:spLocks/>
          </p:cNvSpPr>
          <p:nvPr/>
        </p:nvSpPr>
        <p:spPr>
          <a:xfrm>
            <a:off x="0" y="5344980"/>
            <a:ext cx="10991088" cy="66576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(3) Feedback importance changes over time</a:t>
            </a:r>
          </a:p>
        </p:txBody>
      </p:sp>
      <p:sp>
        <p:nvSpPr>
          <p:cNvPr id="3" name="Footer Placeholder 6">
            <a:extLst>
              <a:ext uri="{FF2B5EF4-FFF2-40B4-BE49-F238E27FC236}">
                <a16:creationId xmlns:a16="http://schemas.microsoft.com/office/drawing/2014/main" id="{791EEB15-A234-A515-75FC-28E7B57356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World Biodiversity Forum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5" name="Date Placeholder 7">
            <a:extLst>
              <a:ext uri="{FF2B5EF4-FFF2-40B4-BE49-F238E27FC236}">
                <a16:creationId xmlns:a16="http://schemas.microsoft.com/office/drawing/2014/main" id="{E8793E8D-90E6-5331-1841-AF9371EBD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GB" dirty="0">
                <a:solidFill>
                  <a:srgbClr val="FFFFFF"/>
                </a:solidFill>
              </a:rPr>
              <a:t>14-19 June 2026, Davos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216E50-D7CB-7D97-8133-D23B49E4A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026413"/>
            <a:ext cx="8507611" cy="439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531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598A9-05BE-A0F8-54A5-8672BFB6F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DEAA33-AE2D-448F-8E90-09080348100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8F33417-7404-7E75-C55A-507092F9F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82" y="20549"/>
            <a:ext cx="12185236" cy="665761"/>
          </a:xfrm>
        </p:spPr>
        <p:txBody>
          <a:bodyPr>
            <a:normAutofit/>
          </a:bodyPr>
          <a:lstStyle/>
          <a:p>
            <a:r>
              <a:rPr lang="en-US" dirty="0"/>
              <a:t>(4) </a:t>
            </a:r>
            <a:r>
              <a:rPr lang="en-US" b="1" dirty="0"/>
              <a:t>Interacting Effects </a:t>
            </a:r>
            <a:r>
              <a:rPr lang="en-US" dirty="0"/>
              <a:t>are important in Medium-Term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B2380-09ED-778E-C801-A2A75291C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77842" y="1296365"/>
            <a:ext cx="3267076" cy="4490977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b="1" dirty="0"/>
              <a:t>Feedback interaction effects </a:t>
            </a:r>
            <a:r>
              <a:rPr lang="en-US" dirty="0"/>
              <a:t>peaks in the mid-term future. </a:t>
            </a:r>
          </a:p>
          <a:p>
            <a:endParaRPr lang="en-US" dirty="0"/>
          </a:p>
          <a:p>
            <a:r>
              <a:rPr lang="en-US" dirty="0"/>
              <a:t>Caloric availability involves interactions between resource constraints and environmental responses</a:t>
            </a:r>
          </a:p>
          <a:p>
            <a:endParaRPr lang="en-US" dirty="0"/>
          </a:p>
          <a:p>
            <a:r>
              <a:rPr lang="en-US" b="1" dirty="0"/>
              <a:t>Growing system coupling </a:t>
            </a:r>
            <a:r>
              <a:rPr lang="en-US" dirty="0"/>
              <a:t>(</a:t>
            </a:r>
            <a:r>
              <a:rPr lang="en-US" dirty="0" err="1"/>
              <a:t>e.g</a:t>
            </a:r>
            <a:r>
              <a:rPr lang="en-US" dirty="0"/>
              <a:t> biodiversity and climate) and presence of tipping </a:t>
            </a:r>
            <a:r>
              <a:rPr lang="en-US" dirty="0" err="1"/>
              <a:t>behaviours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111DDA-D59F-7C26-F432-4FE22840A7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8842"/>
            <a:ext cx="8895608" cy="54223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C2C1F9C-E04A-65F9-5F06-FAD518307BE9}"/>
              </a:ext>
            </a:extLst>
          </p:cNvPr>
          <p:cNvSpPr/>
          <p:nvPr/>
        </p:nvSpPr>
        <p:spPr>
          <a:xfrm>
            <a:off x="3952567" y="1504336"/>
            <a:ext cx="462116" cy="3883742"/>
          </a:xfrm>
          <a:prstGeom prst="rect">
            <a:avLst/>
          </a:prstGeom>
          <a:noFill/>
          <a:ln w="28575">
            <a:solidFill>
              <a:schemeClr val="accent5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053531555">
                  <a:custGeom>
                    <a:avLst/>
                    <a:gdLst>
                      <a:gd name="csX0" fmla="*/ 0 w 462116"/>
                      <a:gd name="csY0" fmla="*/ 0 h 3883742"/>
                      <a:gd name="csX1" fmla="*/ 462116 w 462116"/>
                      <a:gd name="csY1" fmla="*/ 0 h 3883742"/>
                      <a:gd name="csX2" fmla="*/ 462116 w 462116"/>
                      <a:gd name="csY2" fmla="*/ 608453 h 3883742"/>
                      <a:gd name="csX3" fmla="*/ 462116 w 462116"/>
                      <a:gd name="csY3" fmla="*/ 1178068 h 3883742"/>
                      <a:gd name="csX4" fmla="*/ 462116 w 462116"/>
                      <a:gd name="csY4" fmla="*/ 1747684 h 3883742"/>
                      <a:gd name="csX5" fmla="*/ 462116 w 462116"/>
                      <a:gd name="csY5" fmla="*/ 2394974 h 3883742"/>
                      <a:gd name="csX6" fmla="*/ 462116 w 462116"/>
                      <a:gd name="csY6" fmla="*/ 3042265 h 3883742"/>
                      <a:gd name="csX7" fmla="*/ 462116 w 462116"/>
                      <a:gd name="csY7" fmla="*/ 3883742 h 3883742"/>
                      <a:gd name="csX8" fmla="*/ 0 w 462116"/>
                      <a:gd name="csY8" fmla="*/ 3883742 h 3883742"/>
                      <a:gd name="csX9" fmla="*/ 0 w 462116"/>
                      <a:gd name="csY9" fmla="*/ 3158777 h 3883742"/>
                      <a:gd name="csX10" fmla="*/ 0 w 462116"/>
                      <a:gd name="csY10" fmla="*/ 2627999 h 3883742"/>
                      <a:gd name="csX11" fmla="*/ 0 w 462116"/>
                      <a:gd name="csY11" fmla="*/ 1980708 h 3883742"/>
                      <a:gd name="csX12" fmla="*/ 0 w 462116"/>
                      <a:gd name="csY12" fmla="*/ 1372256 h 3883742"/>
                      <a:gd name="csX13" fmla="*/ 0 w 462116"/>
                      <a:gd name="csY13" fmla="*/ 841477 h 3883742"/>
                      <a:gd name="csX14" fmla="*/ 0 w 462116"/>
                      <a:gd name="csY14" fmla="*/ 0 h 3883742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</a:cxnLst>
                    <a:rect l="l" t="t" r="r" b="b"/>
                    <a:pathLst>
                      <a:path w="462116" h="3883742" extrusionOk="0">
                        <a:moveTo>
                          <a:pt x="0" y="0"/>
                        </a:moveTo>
                        <a:cubicBezTo>
                          <a:pt x="172364" y="-18851"/>
                          <a:pt x="291141" y="-2272"/>
                          <a:pt x="462116" y="0"/>
                        </a:cubicBezTo>
                        <a:cubicBezTo>
                          <a:pt x="438836" y="167686"/>
                          <a:pt x="445836" y="404934"/>
                          <a:pt x="462116" y="608453"/>
                        </a:cubicBezTo>
                        <a:cubicBezTo>
                          <a:pt x="478396" y="811972"/>
                          <a:pt x="448616" y="930681"/>
                          <a:pt x="462116" y="1178068"/>
                        </a:cubicBezTo>
                        <a:cubicBezTo>
                          <a:pt x="475616" y="1425455"/>
                          <a:pt x="438840" y="1521541"/>
                          <a:pt x="462116" y="1747684"/>
                        </a:cubicBezTo>
                        <a:cubicBezTo>
                          <a:pt x="485392" y="1973827"/>
                          <a:pt x="450054" y="2177009"/>
                          <a:pt x="462116" y="2394974"/>
                        </a:cubicBezTo>
                        <a:cubicBezTo>
                          <a:pt x="474179" y="2612939"/>
                          <a:pt x="446315" y="2785593"/>
                          <a:pt x="462116" y="3042265"/>
                        </a:cubicBezTo>
                        <a:cubicBezTo>
                          <a:pt x="477917" y="3298937"/>
                          <a:pt x="432876" y="3474787"/>
                          <a:pt x="462116" y="3883742"/>
                        </a:cubicBezTo>
                        <a:cubicBezTo>
                          <a:pt x="237612" y="3887032"/>
                          <a:pt x="104146" y="3876801"/>
                          <a:pt x="0" y="3883742"/>
                        </a:cubicBezTo>
                        <a:cubicBezTo>
                          <a:pt x="-11340" y="3681779"/>
                          <a:pt x="17346" y="3356317"/>
                          <a:pt x="0" y="3158777"/>
                        </a:cubicBezTo>
                        <a:cubicBezTo>
                          <a:pt x="-17346" y="2961237"/>
                          <a:pt x="-22655" y="2835753"/>
                          <a:pt x="0" y="2627999"/>
                        </a:cubicBezTo>
                        <a:cubicBezTo>
                          <a:pt x="22655" y="2420245"/>
                          <a:pt x="-20091" y="2121237"/>
                          <a:pt x="0" y="1980708"/>
                        </a:cubicBezTo>
                        <a:cubicBezTo>
                          <a:pt x="20091" y="1840179"/>
                          <a:pt x="11479" y="1583791"/>
                          <a:pt x="0" y="1372256"/>
                        </a:cubicBezTo>
                        <a:cubicBezTo>
                          <a:pt x="-11479" y="1160721"/>
                          <a:pt x="9169" y="1009799"/>
                          <a:pt x="0" y="841477"/>
                        </a:cubicBezTo>
                        <a:cubicBezTo>
                          <a:pt x="-9169" y="673155"/>
                          <a:pt x="-5182" y="18017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Footer Placeholder 6">
            <a:extLst>
              <a:ext uri="{FF2B5EF4-FFF2-40B4-BE49-F238E27FC236}">
                <a16:creationId xmlns:a16="http://schemas.microsoft.com/office/drawing/2014/main" id="{0D60F64F-903E-DE95-A7D7-8130268DA5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World Biodiversity Forum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0" name="Date Placeholder 7">
            <a:extLst>
              <a:ext uri="{FF2B5EF4-FFF2-40B4-BE49-F238E27FC236}">
                <a16:creationId xmlns:a16="http://schemas.microsoft.com/office/drawing/2014/main" id="{C8550C32-8C79-A6F2-B4AA-EBA8800144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GB" dirty="0">
                <a:solidFill>
                  <a:srgbClr val="FFFFFF"/>
                </a:solidFill>
              </a:rPr>
              <a:t>14-19 June 2026, Davos</a:t>
            </a:r>
          </a:p>
        </p:txBody>
      </p:sp>
    </p:spTree>
    <p:extLst>
      <p:ext uri="{BB962C8B-B14F-4D97-AF65-F5344CB8AC3E}">
        <p14:creationId xmlns:p14="http://schemas.microsoft.com/office/powerpoint/2010/main" val="16375472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68DEB-F1E5-88D0-ABFD-8572499AC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272532"/>
            <a:ext cx="10991088" cy="1198498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7A6AA-70A8-5983-1C8F-CE8A449A37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2712" y="1471030"/>
            <a:ext cx="11374859" cy="4549330"/>
          </a:xfrm>
        </p:spPr>
        <p:txBody>
          <a:bodyPr>
            <a:normAutofit/>
          </a:bodyPr>
          <a:lstStyle/>
          <a:p>
            <a:r>
              <a:rPr lang="en-US" dirty="0"/>
              <a:t>Feedback complexity shape </a:t>
            </a:r>
            <a:r>
              <a:rPr lang="en-US" b="1" dirty="0"/>
              <a:t>longer-term trajectories;</a:t>
            </a:r>
            <a:endParaRPr lang="en-US" dirty="0"/>
          </a:p>
          <a:p>
            <a:r>
              <a:rPr lang="en-US" dirty="0"/>
              <a:t>Biodiversity plays an increasingly prominent role as a </a:t>
            </a:r>
            <a:r>
              <a:rPr lang="en-US" b="1" dirty="0"/>
              <a:t>driver.</a:t>
            </a:r>
            <a:endParaRPr lang="en-US" dirty="0"/>
          </a:p>
          <a:p>
            <a:r>
              <a:rPr lang="en-US" dirty="0"/>
              <a:t>A single objective can work with a limited structure; </a:t>
            </a:r>
            <a:r>
              <a:rPr lang="en-US" b="1" dirty="0"/>
              <a:t>multiple objectives require a more holistic modelling structure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i="1" dirty="0"/>
              <a:t>Future Work:</a:t>
            </a:r>
          </a:p>
          <a:p>
            <a:pPr marL="457200" indent="-457200">
              <a:buAutoNum type="arabicParenR"/>
            </a:pPr>
            <a:r>
              <a:rPr lang="en-US" dirty="0"/>
              <a:t>Link feedback uncertainty to </a:t>
            </a:r>
            <a:r>
              <a:rPr lang="en-US" b="1" dirty="0"/>
              <a:t>actions and policies</a:t>
            </a:r>
            <a:r>
              <a:rPr lang="en-US" dirty="0"/>
              <a:t> to assess robustness.</a:t>
            </a:r>
          </a:p>
          <a:p>
            <a:pPr marL="457200" indent="-457200">
              <a:buAutoNum type="arabicParenR"/>
            </a:pPr>
            <a:r>
              <a:rPr lang="en-US" dirty="0"/>
              <a:t>More accurate formulation and process representation to explore </a:t>
            </a:r>
            <a:r>
              <a:rPr lang="en-US" b="1" dirty="0"/>
              <a:t>interaction effects.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83E53-A983-151C-2290-D92B68DD8B9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8B0777-827F-8D42-90B1-61394C340E6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6083AA6-9FAF-9CA5-71DD-05D170B19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485" y="6514242"/>
            <a:ext cx="9296375" cy="246221"/>
          </a:xfrm>
        </p:spPr>
        <p:txBody>
          <a:bodyPr/>
          <a:lstStyle/>
          <a:p>
            <a:r>
              <a:rPr lang="en-US" dirty="0"/>
              <a:t>World Biodiversity Forum</a:t>
            </a:r>
            <a:endParaRPr lang="en-GB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E2BBFAE-BAD2-0F61-7568-830D35D0C2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50338" y="6373280"/>
            <a:ext cx="9084295" cy="143061"/>
          </a:xfrm>
        </p:spPr>
        <p:txBody>
          <a:bodyPr/>
          <a:lstStyle/>
          <a:p>
            <a:r>
              <a:rPr lang="en-GB" dirty="0"/>
              <a:t>14-19 June 2026, Davos</a:t>
            </a:r>
          </a:p>
        </p:txBody>
      </p:sp>
    </p:spTree>
    <p:extLst>
      <p:ext uri="{BB962C8B-B14F-4D97-AF65-F5344CB8AC3E}">
        <p14:creationId xmlns:p14="http://schemas.microsoft.com/office/powerpoint/2010/main" val="25240299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547A728-470D-DD4C-B25D-8FA003B4B0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5314" y="2047533"/>
            <a:ext cx="4829555" cy="798550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48C746E-366C-DB4A-B639-D75934F8A8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5313" y="2778100"/>
            <a:ext cx="3499647" cy="333077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Please reach out if you have any Questions!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BD5F9E9-B034-8E41-B1A0-51D1AD708286}"/>
              </a:ext>
            </a:extLst>
          </p:cNvPr>
          <p:cNvSpPr txBox="1">
            <a:spLocks/>
          </p:cNvSpPr>
          <p:nvPr/>
        </p:nvSpPr>
        <p:spPr>
          <a:xfrm>
            <a:off x="1070144" y="2876926"/>
            <a:ext cx="4384725" cy="10031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None/>
              <a:defRPr sz="2000" b="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None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2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RYAN TAN</a:t>
            </a:r>
            <a:br>
              <a:rPr lang="en-GB" sz="12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GB" sz="12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Energy, Climate and Environment</a:t>
            </a:r>
            <a:br>
              <a:rPr lang="en-GB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tanryan@iiasa.ac.at</a:t>
            </a:r>
          </a:p>
        </p:txBody>
      </p:sp>
    </p:spTree>
    <p:extLst>
      <p:ext uri="{BB962C8B-B14F-4D97-AF65-F5344CB8AC3E}">
        <p14:creationId xmlns:p14="http://schemas.microsoft.com/office/powerpoint/2010/main" val="4110811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IAS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653A0"/>
      </a:accent1>
      <a:accent2>
        <a:srgbClr val="60C6BF"/>
      </a:accent2>
      <a:accent3>
        <a:srgbClr val="207E6E"/>
      </a:accent3>
      <a:accent4>
        <a:srgbClr val="FBBB40"/>
      </a:accent4>
      <a:accent5>
        <a:srgbClr val="EE696B"/>
      </a:accent5>
      <a:accent6>
        <a:srgbClr val="684B94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IASA Template Old but NEW" id="{9246D6C3-268A-2744-ACF8-43068FFB17A5}" vid="{B2C6A768-165A-584D-88A6-2CB877225D2D}"/>
    </a:ext>
  </a:extLst>
</a:theme>
</file>

<file path=ppt/theme/theme2.xml><?xml version="1.0" encoding="utf-8"?>
<a:theme xmlns:a="http://schemas.openxmlformats.org/drawingml/2006/main" name="IIASA alternatives">
  <a:themeElements>
    <a:clrScheme name="Custom 1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61C6C0"/>
      </a:accent2>
      <a:accent3>
        <a:srgbClr val="207F6E"/>
      </a:accent3>
      <a:accent4>
        <a:srgbClr val="FCBB40"/>
      </a:accent4>
      <a:accent5>
        <a:srgbClr val="EE696B"/>
      </a:accent5>
      <a:accent6>
        <a:srgbClr val="684C94"/>
      </a:accent6>
      <a:hlink>
        <a:srgbClr val="61ADC0"/>
      </a:hlink>
      <a:folHlink>
        <a:srgbClr val="617FC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IASA Template Old but NEW" id="{9246D6C3-268A-2744-ACF8-43068FFB17A5}" vid="{9AF9885F-5631-4D4B-B918-0650DB50B1F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869ffb4-414b-42f3-84ec-4bfffff9958c">
      <Terms xmlns="http://schemas.microsoft.com/office/infopath/2007/PartnerControls"/>
    </lcf76f155ced4ddcb4097134ff3c332f>
    <TaxCatchAll xmlns="b32a2a97-3533-4d73-9cf8-e2926f34c4f5" xsi:nil="true"/>
    <Author0 xmlns="7869ffb4-414b-42f3-84ec-4bfffff9958c">
      <UserInfo>
        <DisplayName/>
        <AccountId xsi:nil="true"/>
        <AccountType/>
      </UserInfo>
    </Author0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D6799BF753054CBC72297D8C1619E5" ma:contentTypeVersion="17" ma:contentTypeDescription="Create a new document." ma:contentTypeScope="" ma:versionID="cd7488e5fc4a3068ddeeb7157647a580">
  <xsd:schema xmlns:xsd="http://www.w3.org/2001/XMLSchema" xmlns:xs="http://www.w3.org/2001/XMLSchema" xmlns:p="http://schemas.microsoft.com/office/2006/metadata/properties" xmlns:ns2="7869ffb4-414b-42f3-84ec-4bfffff9958c" xmlns:ns3="b32a2a97-3533-4d73-9cf8-e2926f34c4f5" targetNamespace="http://schemas.microsoft.com/office/2006/metadata/properties" ma:root="true" ma:fieldsID="07ab6afd50d25090c364e8aa4b69456b" ns2:_="" ns3:_="">
    <xsd:import namespace="7869ffb4-414b-42f3-84ec-4bfffff9958c"/>
    <xsd:import namespace="b32a2a97-3533-4d73-9cf8-e2926f34c4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Author0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69ffb4-414b-42f3-84ec-4bfffff995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6b2b414a-4870-4b76-be62-ecc4760d58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Author0" ma:index="20" nillable="true" ma:displayName="Author" ma:format="Dropdown" ma:list="UserInfo" ma:SharePointGroup="0" ma:internalName="Author0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2a2a97-3533-4d73-9cf8-e2926f34c4f5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d382321-a983-4d44-978d-c390d0aed7ea}" ma:internalName="TaxCatchAll" ma:showField="CatchAllData" ma:web="b32a2a97-3533-4d73-9cf8-e2926f34c4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D93C57-A7ED-44E6-88BF-DA3984EE19E6}">
  <ds:schemaRefs>
    <ds:schemaRef ds:uri="http://purl.org/dc/elements/1.1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www.w3.org/XML/1998/namespace"/>
    <ds:schemaRef ds:uri="b32a2a97-3533-4d73-9cf8-e2926f34c4f5"/>
    <ds:schemaRef ds:uri="7869ffb4-414b-42f3-84ec-4bfffff9958c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6E794EA7-8E28-4624-885F-9EF05194D2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ADCA8E9-6E47-424D-B2E0-153BF50E4B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69ffb4-414b-42f3-84ec-4bfffff9958c"/>
    <ds:schemaRef ds:uri="b32a2a97-3533-4d73-9cf8-e2926f34c4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template (09.2024)</Template>
  <TotalTime>0</TotalTime>
  <Words>2881</Words>
  <Application>Microsoft Office PowerPoint</Application>
  <PresentationFormat>Widescreen</PresentationFormat>
  <Paragraphs>478</Paragraphs>
  <Slides>30</Slides>
  <Notes>20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Calibri</vt:lpstr>
      <vt:lpstr>Courier New</vt:lpstr>
      <vt:lpstr>Source Sans Pro</vt:lpstr>
      <vt:lpstr>Tahoma</vt:lpstr>
      <vt:lpstr>Wingdings</vt:lpstr>
      <vt:lpstr>Office Theme</vt:lpstr>
      <vt:lpstr>IIASA alternatives</vt:lpstr>
      <vt:lpstr>Various Projects with FeliX</vt:lpstr>
      <vt:lpstr>About Me!</vt:lpstr>
      <vt:lpstr>My Role in IIASA/FeliX Team</vt:lpstr>
      <vt:lpstr>FeliX in the community of Global Models (i.e. IAMs)</vt:lpstr>
      <vt:lpstr>Two ongoing projects to demonstrate the use of FeliX </vt:lpstr>
      <vt:lpstr>FeliXSim:  An Interactive Simulation Environment for Global Systems Modeling in Climate and Sustainability Contexts  International System Dynamics Conference 2026, Delft, Netherlands.</vt:lpstr>
      <vt:lpstr>What are “Interactive Simulators”?</vt:lpstr>
      <vt:lpstr>Why Interactive Simulators?</vt:lpstr>
      <vt:lpstr>Goal for FeliXSim</vt:lpstr>
      <vt:lpstr>Development of FeliXSim?</vt:lpstr>
      <vt:lpstr>Interface Design of FeliXSim and Key Features</vt:lpstr>
      <vt:lpstr>Content - Interface Design</vt:lpstr>
      <vt:lpstr>Final Remarks</vt:lpstr>
      <vt:lpstr> Influence of Feedbacks in Food System Models:  Exploring the Relevance of Biodiversity and Other Cross-System Feedbacks  World Biodiversity Forum 2026, Davos, Switzerland </vt:lpstr>
      <vt:lpstr>Motivation to study feedbacks in Food Systems</vt:lpstr>
      <vt:lpstr>Conceptualisation of the Food System</vt:lpstr>
      <vt:lpstr>Conceptualisation of the Food System</vt:lpstr>
      <vt:lpstr>Conceptualisation of the Food System</vt:lpstr>
      <vt:lpstr>Conceptualisation of the Food System</vt:lpstr>
      <vt:lpstr>Limitations in Model Structures and Representation</vt:lpstr>
      <vt:lpstr>PowerPoint Presentation</vt:lpstr>
      <vt:lpstr>Experimental Setup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(4) Interacting Effects are important in Medium-Term</vt:lpstr>
      <vt:lpstr>Conclusion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TAN Ryan</dc:creator>
  <cp:lastModifiedBy>TAN Ryan</cp:lastModifiedBy>
  <cp:revision>60</cp:revision>
  <cp:lastPrinted>2018-09-04T06:30:47Z</cp:lastPrinted>
  <dcterms:created xsi:type="dcterms:W3CDTF">2025-07-04T12:52:37Z</dcterms:created>
  <dcterms:modified xsi:type="dcterms:W3CDTF">2026-08-27T13:21:53Z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0x010100C3D6799BF753054CBC72297D8C1619E5</vt:lpwstr>
  </property>
  <property fmtid="{D5CDD505-2E9C-101B-9397-08002B2CF9AE}" pid="3" name="_dlc_DocIdItemGuid">
    <vt:lpwstr>21d70297-cd61-47d2-9611-414a1fcff47b</vt:lpwstr>
  </property>
  <property fmtid="{D5CDD505-2E9C-101B-9397-08002B2CF9AE}" pid="4" name="MediaServiceImageTags">
    <vt:lpwstr/>
  </property>
</Properties>
</file>